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2"/>
  </p:sldMasterIdLst>
  <p:notesMasterIdLst>
    <p:notesMasterId r:id="rId29"/>
  </p:notesMasterIdLst>
  <p:handoutMasterIdLst>
    <p:handoutMasterId r:id="rId30"/>
  </p:handoutMasterIdLst>
  <p:sldIdLst>
    <p:sldId id="262" r:id="rId3"/>
    <p:sldId id="287" r:id="rId4"/>
    <p:sldId id="332" r:id="rId5"/>
    <p:sldId id="333" r:id="rId6"/>
    <p:sldId id="339" r:id="rId7"/>
    <p:sldId id="340" r:id="rId8"/>
    <p:sldId id="341" r:id="rId9"/>
    <p:sldId id="342" r:id="rId10"/>
    <p:sldId id="343" r:id="rId11"/>
    <p:sldId id="335" r:id="rId12"/>
    <p:sldId id="336" r:id="rId13"/>
    <p:sldId id="337" r:id="rId14"/>
    <p:sldId id="338" r:id="rId15"/>
    <p:sldId id="326" r:id="rId16"/>
    <p:sldId id="327" r:id="rId17"/>
    <p:sldId id="328" r:id="rId18"/>
    <p:sldId id="286" r:id="rId19"/>
    <p:sldId id="289" r:id="rId20"/>
    <p:sldId id="284" r:id="rId21"/>
    <p:sldId id="281" r:id="rId22"/>
    <p:sldId id="288" r:id="rId23"/>
    <p:sldId id="344" r:id="rId24"/>
    <p:sldId id="345" r:id="rId25"/>
    <p:sldId id="297" r:id="rId26"/>
    <p:sldId id="319" r:id="rId27"/>
    <p:sldId id="273" r:id="rId2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pos="3840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B301B821-A1FF-4177-AEE7-76D212191A09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0506" autoAdjust="0"/>
    <p:restoredTop sz="94660"/>
  </p:normalViewPr>
  <p:slideViewPr>
    <p:cSldViewPr snapToGrid="0">
      <p:cViewPr>
        <p:scale>
          <a:sx n="81" d="100"/>
          <a:sy n="81" d="100"/>
        </p:scale>
        <p:origin x="-480" y="1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-1914"/>
    </p:cViewPr>
  </p:sorterViewPr>
  <p:notesViewPr>
    <p:cSldViewPr snapToGrid="0" showGuides="1">
      <p:cViewPr varScale="1">
        <p:scale>
          <a:sx n="63" d="100"/>
          <a:sy n="63" d="100"/>
        </p:scale>
        <p:origin x="2838" y="10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latinLnBrk="0">
              <a:defRPr lang="zh-TW" sz="1200"/>
            </a:lvl1pPr>
          </a:lstStyle>
          <a:p>
            <a:endParaRPr lang="zh-TW"/>
          </a:p>
        </p:txBody>
      </p:sp>
      <p:sp>
        <p:nvSpPr>
          <p:cNvPr id="3" name="日期版面配置區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latinLnBrk="0">
              <a:defRPr lang="zh-TW" sz="1200"/>
            </a:lvl1pPr>
          </a:lstStyle>
          <a:p>
            <a:fld id="{1A9BCE0C-CD74-4A59-802C-6D2F8C15331A}" type="datetimeFigureOut">
              <a:rPr lang="en-US" altLang="zh-TW" smtClean="0"/>
              <a:t>10/17/2015</a:t>
            </a:fld>
            <a:endParaRPr lang="zh-TW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latinLnBrk="0">
              <a:defRPr lang="zh-TW" sz="1200"/>
            </a:lvl1pPr>
          </a:lstStyle>
          <a:p>
            <a:endParaRPr lang="zh-TW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latinLnBrk="0">
              <a:defRPr lang="zh-TW" sz="1200"/>
            </a:lvl1pPr>
          </a:lstStyle>
          <a:p>
            <a:fld id="{7798501B-77B5-4365-9881-C6E19A3C1E42}" type="slidenum">
              <a:rPr lang="zh-TW" smtClean="0"/>
              <a:t>‹#›</a:t>
            </a:fld>
            <a:endParaRPr lang="zh-TW"/>
          </a:p>
        </p:txBody>
      </p:sp>
    </p:spTree>
    <p:extLst>
      <p:ext uri="{BB962C8B-B14F-4D97-AF65-F5344CB8AC3E}">
        <p14:creationId xmlns:p14="http://schemas.microsoft.com/office/powerpoint/2010/main" val="285145615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latinLnBrk="0">
              <a:defRPr lang="zh-TW" sz="1200"/>
            </a:lvl1pPr>
          </a:lstStyle>
          <a:p>
            <a:endParaRPr lang="zh-TW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latinLnBrk="0">
              <a:defRPr lang="zh-TW" sz="1200"/>
            </a:lvl1pPr>
          </a:lstStyle>
          <a:p>
            <a:fld id="{F04FDEA8-CBB8-46CC-9562-028963DBC55A}" type="datetimeFigureOut">
              <a:t>10/17/2015</a:t>
            </a:fld>
            <a:endParaRPr lang="zh-TW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/>
              <a:t>按一下以編輯母片文字樣式</a:t>
            </a:r>
          </a:p>
          <a:p>
            <a:pPr lvl="1"/>
            <a:r>
              <a:rPr lang="zh-TW"/>
              <a:t>第二層</a:t>
            </a:r>
          </a:p>
          <a:p>
            <a:pPr lvl="2"/>
            <a:r>
              <a:rPr lang="zh-TW"/>
              <a:t>第三層</a:t>
            </a:r>
          </a:p>
          <a:p>
            <a:pPr lvl="3"/>
            <a:r>
              <a:rPr lang="zh-TW"/>
              <a:t>第四層</a:t>
            </a:r>
          </a:p>
          <a:p>
            <a:pPr lvl="4"/>
            <a:r>
              <a:rPr lang="zh-TW"/>
              <a:t>第五層</a:t>
            </a: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latinLnBrk="0">
              <a:defRPr lang="zh-TW" sz="1200"/>
            </a:lvl1pPr>
          </a:lstStyle>
          <a:p>
            <a:endParaRPr lang="zh-TW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latinLnBrk="0">
              <a:defRPr lang="zh-TW" sz="1200"/>
            </a:lvl1pPr>
          </a:lstStyle>
          <a:p>
            <a:fld id="{FC8BD8E7-1312-41F3-99C4-6DA5AF891969}" type="slidenum">
              <a:t>‹#›</a:t>
            </a:fld>
            <a:endParaRPr lang="zh-TW"/>
          </a:p>
        </p:txBody>
      </p:sp>
    </p:spTree>
    <p:extLst>
      <p:ext uri="{BB962C8B-B14F-4D97-AF65-F5344CB8AC3E}">
        <p14:creationId xmlns:p14="http://schemas.microsoft.com/office/powerpoint/2010/main" val="28920842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lang="zh-TW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lang="zh-TW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lang="zh-TW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lang="zh-TW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lang="zh-TW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lang="zh-TW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lang="zh-TW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lang="zh-TW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lang="zh-TW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Shape 254"/>
          <p:cNvSpPr txBox="1">
            <a:spLocks noGrp="1"/>
          </p:cNvSpPr>
          <p:nvPr>
            <p:ph type="body" idx="1"/>
          </p:nvPr>
        </p:nvSpPr>
        <p:spPr>
          <a:xfrm>
            <a:off x="698500" y="4403725"/>
            <a:ext cx="5588000" cy="417195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255" name="Shape 255"/>
          <p:cNvSpPr>
            <a:spLocks noGrp="1" noRot="1" noChangeAspect="1"/>
          </p:cNvSpPr>
          <p:nvPr>
            <p:ph type="sldImg" idx="2"/>
          </p:nvPr>
        </p:nvSpPr>
        <p:spPr>
          <a:xfrm>
            <a:off x="403225" y="695325"/>
            <a:ext cx="6178550" cy="347662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168545366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Shape 267"/>
          <p:cNvSpPr txBox="1">
            <a:spLocks noGrp="1"/>
          </p:cNvSpPr>
          <p:nvPr>
            <p:ph type="body" idx="1"/>
          </p:nvPr>
        </p:nvSpPr>
        <p:spPr>
          <a:xfrm>
            <a:off x="698500" y="4403725"/>
            <a:ext cx="5588000" cy="417195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268" name="Shape 268"/>
          <p:cNvSpPr>
            <a:spLocks noGrp="1" noRot="1" noChangeAspect="1"/>
          </p:cNvSpPr>
          <p:nvPr>
            <p:ph type="sldImg" idx="2"/>
          </p:nvPr>
        </p:nvSpPr>
        <p:spPr>
          <a:xfrm>
            <a:off x="403225" y="695325"/>
            <a:ext cx="6178550" cy="347662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300793571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Shape 280"/>
          <p:cNvSpPr txBox="1">
            <a:spLocks noGrp="1"/>
          </p:cNvSpPr>
          <p:nvPr>
            <p:ph type="body" idx="1"/>
          </p:nvPr>
        </p:nvSpPr>
        <p:spPr>
          <a:xfrm>
            <a:off x="698500" y="4403725"/>
            <a:ext cx="5588000" cy="417195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281" name="Shape 281"/>
          <p:cNvSpPr>
            <a:spLocks noGrp="1" noRot="1" noChangeAspect="1"/>
          </p:cNvSpPr>
          <p:nvPr>
            <p:ph type="sldImg" idx="2"/>
          </p:nvPr>
        </p:nvSpPr>
        <p:spPr>
          <a:xfrm>
            <a:off x="403225" y="695325"/>
            <a:ext cx="6178550" cy="347662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169364832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Shape 293"/>
          <p:cNvSpPr txBox="1">
            <a:spLocks noGrp="1"/>
          </p:cNvSpPr>
          <p:nvPr>
            <p:ph type="body" idx="1"/>
          </p:nvPr>
        </p:nvSpPr>
        <p:spPr>
          <a:xfrm>
            <a:off x="698500" y="4403725"/>
            <a:ext cx="5588000" cy="417195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294" name="Shape 294"/>
          <p:cNvSpPr>
            <a:spLocks noGrp="1" noRot="1" noChangeAspect="1"/>
          </p:cNvSpPr>
          <p:nvPr>
            <p:ph type="sldImg" idx="2"/>
          </p:nvPr>
        </p:nvSpPr>
        <p:spPr>
          <a:xfrm>
            <a:off x="403225" y="695325"/>
            <a:ext cx="6178550" cy="347662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119300218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38A67C-6E6A-4DC2-99E9-C68A2F352B29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301831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38A67C-6E6A-4DC2-99E9-C68A2F352B29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83573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838200" y="1600200"/>
            <a:ext cx="10515600" cy="2240280"/>
          </a:xfrm>
        </p:spPr>
        <p:txBody>
          <a:bodyPr anchor="b">
            <a:normAutofit/>
          </a:bodyPr>
          <a:lstStyle>
            <a:lvl1pPr algn="ctr" latinLnBrk="0">
              <a:defRPr lang="zh-TW" sz="4400">
                <a:solidFill>
                  <a:schemeClr val="bg1"/>
                </a:solidFill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zh-TW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838200" y="3854659"/>
            <a:ext cx="10515600" cy="1143000"/>
          </a:xfrm>
        </p:spPr>
        <p:txBody>
          <a:bodyPr>
            <a:normAutofit/>
          </a:bodyPr>
          <a:lstStyle>
            <a:lvl1pPr marL="0" indent="0" algn="ctr" latinLnBrk="0">
              <a:buNone/>
              <a:defRPr lang="zh-TW" sz="2000" cap="all" spc="50" baseline="0">
                <a:solidFill>
                  <a:schemeClr val="bg1"/>
                </a:solidFill>
              </a:defRPr>
            </a:lvl1pPr>
            <a:lvl2pPr marL="457200" indent="0" algn="ctr" latinLnBrk="0">
              <a:buNone/>
              <a:defRPr lang="zh-TW" sz="2000"/>
            </a:lvl2pPr>
            <a:lvl3pPr marL="914400" indent="0" algn="ctr" latinLnBrk="0">
              <a:buNone/>
              <a:defRPr lang="zh-TW" sz="1800"/>
            </a:lvl3pPr>
            <a:lvl4pPr marL="1371600" indent="0" algn="ctr" latinLnBrk="0">
              <a:buNone/>
              <a:defRPr lang="zh-TW" sz="1600"/>
            </a:lvl4pPr>
            <a:lvl5pPr marL="1828800" indent="0" algn="ctr" latinLnBrk="0">
              <a:buNone/>
              <a:defRPr lang="zh-TW" sz="1600"/>
            </a:lvl5pPr>
            <a:lvl6pPr marL="2286000" indent="0" algn="ctr" latinLnBrk="0">
              <a:buNone/>
              <a:defRPr lang="zh-TW" sz="1600"/>
            </a:lvl6pPr>
            <a:lvl7pPr marL="2743200" indent="0" algn="ctr" latinLnBrk="0">
              <a:buNone/>
              <a:defRPr lang="zh-TW" sz="1600"/>
            </a:lvl7pPr>
            <a:lvl8pPr marL="3200400" indent="0" algn="ctr" latinLnBrk="0">
              <a:buNone/>
              <a:defRPr lang="zh-TW" sz="1600"/>
            </a:lvl8pPr>
            <a:lvl9pPr marL="3657600" indent="0" algn="ctr" latinLnBrk="0">
              <a:buNone/>
              <a:defRPr lang="zh-TW" sz="1600"/>
            </a:lvl9pPr>
          </a:lstStyle>
          <a:p>
            <a:r>
              <a:rPr lang="zh-TW" altLang="en-US" smtClean="0"/>
              <a:t>按一下以編輯母片副標題樣式</a:t>
            </a:r>
            <a:endParaRPr lang="zh-TW"/>
          </a:p>
        </p:txBody>
      </p:sp>
      <p:sp>
        <p:nvSpPr>
          <p:cNvPr id="7" name="矩形 6"/>
          <p:cNvSpPr/>
          <p:nvPr userDrawn="1"/>
        </p:nvSpPr>
        <p:spPr>
          <a:xfrm>
            <a:off x="304800" y="304800"/>
            <a:ext cx="11582400" cy="6248400"/>
          </a:xfrm>
          <a:prstGeom prst="rect">
            <a:avLst/>
          </a:prstGeom>
          <a:noFill/>
          <a:ln w="50800">
            <a:solidFill>
              <a:schemeClr val="bg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/>
          </a:p>
        </p:txBody>
      </p:sp>
    </p:spTree>
    <p:extLst>
      <p:ext uri="{BB962C8B-B14F-4D97-AF65-F5344CB8AC3E}">
        <p14:creationId xmlns:p14="http://schemas.microsoft.com/office/powerpoint/2010/main" val="79886275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 userDrawn="1"/>
        </p:nvSpPr>
        <p:spPr>
          <a:xfrm>
            <a:off x="8153400" y="0"/>
            <a:ext cx="40386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8532813" y="4591761"/>
            <a:ext cx="3125787" cy="1580440"/>
          </a:xfrm>
        </p:spPr>
        <p:txBody>
          <a:bodyPr/>
          <a:lstStyle>
            <a:lvl1pPr marL="0" indent="0" latinLnBrk="0">
              <a:spcBef>
                <a:spcPts val="800"/>
              </a:spcBef>
              <a:buNone/>
              <a:defRPr lang="zh-TW" sz="1600">
                <a:solidFill>
                  <a:schemeClr val="bg1"/>
                </a:solidFill>
              </a:defRPr>
            </a:lvl1pPr>
            <a:lvl2pPr marL="457200" indent="0" latinLnBrk="0">
              <a:buNone/>
              <a:defRPr lang="zh-TW" sz="1400"/>
            </a:lvl2pPr>
            <a:lvl3pPr marL="914400" indent="0" latinLnBrk="0">
              <a:buNone/>
              <a:defRPr lang="zh-TW" sz="1200"/>
            </a:lvl3pPr>
            <a:lvl4pPr marL="1371600" indent="0" latinLnBrk="0">
              <a:buNone/>
              <a:defRPr lang="zh-TW" sz="1000"/>
            </a:lvl4pPr>
            <a:lvl5pPr marL="1828800" indent="0" latinLnBrk="0">
              <a:buNone/>
              <a:defRPr lang="zh-TW" sz="1000"/>
            </a:lvl5pPr>
            <a:lvl6pPr marL="2286000" indent="0" latinLnBrk="0">
              <a:buNone/>
              <a:defRPr lang="zh-TW" sz="1000"/>
            </a:lvl6pPr>
            <a:lvl7pPr marL="2743200" indent="0" latinLnBrk="0">
              <a:buNone/>
              <a:defRPr lang="zh-TW" sz="1000"/>
            </a:lvl7pPr>
            <a:lvl8pPr marL="3200400" indent="0" latinLnBrk="0">
              <a:buNone/>
              <a:defRPr lang="zh-TW" sz="1000"/>
            </a:lvl8pPr>
            <a:lvl9pPr marL="3657600" indent="0" latinLnBrk="0">
              <a:buNone/>
              <a:defRPr lang="zh-TW" sz="1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532813" y="1714500"/>
            <a:ext cx="3125787" cy="2877260"/>
          </a:xfrm>
        </p:spPr>
        <p:txBody>
          <a:bodyPr anchor="b">
            <a:normAutofit/>
          </a:bodyPr>
          <a:lstStyle>
            <a:lvl1pPr latinLnBrk="0">
              <a:defRPr lang="zh-TW" sz="3000">
                <a:solidFill>
                  <a:schemeClr val="bg1"/>
                </a:solidFill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zh-TW"/>
          </a:p>
        </p:txBody>
      </p:sp>
      <p:sp>
        <p:nvSpPr>
          <p:cNvPr id="6" name="圖片版面配置區 2"/>
          <p:cNvSpPr>
            <a:spLocks noGrp="1"/>
          </p:cNvSpPr>
          <p:nvPr>
            <p:ph type="pic" idx="1"/>
          </p:nvPr>
        </p:nvSpPr>
        <p:spPr>
          <a:xfrm>
            <a:off x="0" y="0"/>
            <a:ext cx="8101584" cy="6857999"/>
          </a:xfrm>
        </p:spPr>
        <p:txBody>
          <a:bodyPr tIns="457200">
            <a:normAutofit/>
          </a:bodyPr>
          <a:lstStyle>
            <a:lvl1pPr marL="0" indent="0" algn="ctr" latinLnBrk="0">
              <a:buNone/>
              <a:defRPr lang="zh-TW" sz="2000"/>
            </a:lvl1pPr>
            <a:lvl2pPr marL="457200" indent="0" latinLnBrk="0">
              <a:buNone/>
              <a:defRPr lang="zh-TW" sz="2800"/>
            </a:lvl2pPr>
            <a:lvl3pPr marL="914400" indent="0" latinLnBrk="0">
              <a:buNone/>
              <a:defRPr lang="zh-TW" sz="2400"/>
            </a:lvl3pPr>
            <a:lvl4pPr marL="1371600" indent="0" latinLnBrk="0">
              <a:buNone/>
              <a:defRPr lang="zh-TW" sz="2000"/>
            </a:lvl4pPr>
            <a:lvl5pPr marL="1828800" indent="0" latinLnBrk="0">
              <a:buNone/>
              <a:defRPr lang="zh-TW" sz="2000"/>
            </a:lvl5pPr>
            <a:lvl6pPr marL="2286000" indent="0" latinLnBrk="0">
              <a:buNone/>
              <a:defRPr lang="zh-TW" sz="2000"/>
            </a:lvl6pPr>
            <a:lvl7pPr marL="2743200" indent="0" latinLnBrk="0">
              <a:buNone/>
              <a:defRPr lang="zh-TW" sz="2000"/>
            </a:lvl7pPr>
            <a:lvl8pPr marL="3200400" indent="0" latinLnBrk="0">
              <a:buNone/>
              <a:defRPr lang="zh-TW" sz="2000"/>
            </a:lvl8pPr>
            <a:lvl9pPr marL="3657600" indent="0" latinLnBrk="0">
              <a:buNone/>
              <a:defRPr lang="zh-TW" sz="2000"/>
            </a:lvl9pPr>
          </a:lstStyle>
          <a:p>
            <a:r>
              <a:rPr lang="zh-TW" altLang="en-US" smtClean="0"/>
              <a:t>按一下圖示以新增圖片</a:t>
            </a:r>
            <a:endParaRPr lang="zh-TW"/>
          </a:p>
        </p:txBody>
      </p:sp>
    </p:spTree>
    <p:extLst>
      <p:ext uri="{BB962C8B-B14F-4D97-AF65-F5344CB8AC3E}">
        <p14:creationId xmlns:p14="http://schemas.microsoft.com/office/powerpoint/2010/main" val="2977249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t>10/17/2015</a:t>
            </a:fld>
            <a:endParaRPr 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t>‹#›</a:t>
            </a:fld>
            <a:endParaRPr lang="zh-TW"/>
          </a:p>
        </p:txBody>
      </p:sp>
    </p:spTree>
    <p:extLst>
      <p:ext uri="{BB962C8B-B14F-4D97-AF65-F5344CB8AC3E}">
        <p14:creationId xmlns:p14="http://schemas.microsoft.com/office/powerpoint/2010/main" val="2477154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8724900" y="457200"/>
            <a:ext cx="1943100" cy="5719762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1524000" y="457200"/>
            <a:ext cx="7048500" cy="5719762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t>10/17/2015</a:t>
            </a:fld>
            <a:endParaRPr 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t>‹#›</a:t>
            </a:fld>
            <a:endParaRPr lang="zh-TW"/>
          </a:p>
        </p:txBody>
      </p:sp>
    </p:spTree>
    <p:extLst>
      <p:ext uri="{BB962C8B-B14F-4D97-AF65-F5344CB8AC3E}">
        <p14:creationId xmlns:p14="http://schemas.microsoft.com/office/powerpoint/2010/main" val="2524635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含圖片的標題投影片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 userDrawn="1"/>
        </p:nvSpPr>
        <p:spPr>
          <a:xfrm>
            <a:off x="0" y="4800600"/>
            <a:ext cx="12192000" cy="20574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/>
          </a:p>
        </p:txBody>
      </p:sp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533400" y="5115656"/>
            <a:ext cx="11125200" cy="914400"/>
          </a:xfrm>
        </p:spPr>
        <p:txBody>
          <a:bodyPr anchor="b">
            <a:normAutofit/>
          </a:bodyPr>
          <a:lstStyle>
            <a:lvl1pPr algn="ctr" latinLnBrk="0">
              <a:defRPr lang="zh-TW" sz="4400" spc="-50" baseline="0">
                <a:solidFill>
                  <a:schemeClr val="bg1"/>
                </a:solidFill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zh-TW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533400" y="6043123"/>
            <a:ext cx="11125200" cy="571500"/>
          </a:xfrm>
        </p:spPr>
        <p:txBody>
          <a:bodyPr>
            <a:normAutofit/>
          </a:bodyPr>
          <a:lstStyle>
            <a:lvl1pPr marL="0" indent="0" algn="ctr" latinLnBrk="0">
              <a:spcBef>
                <a:spcPts val="0"/>
              </a:spcBef>
              <a:buNone/>
              <a:defRPr lang="zh-TW" sz="2000" cap="all" spc="50" baseline="0">
                <a:solidFill>
                  <a:schemeClr val="bg1"/>
                </a:solidFill>
              </a:defRPr>
            </a:lvl1pPr>
            <a:lvl2pPr marL="457200" indent="0" algn="ctr" latinLnBrk="0">
              <a:buNone/>
              <a:defRPr lang="zh-TW" sz="2000"/>
            </a:lvl2pPr>
            <a:lvl3pPr marL="914400" indent="0" algn="ctr" latinLnBrk="0">
              <a:buNone/>
              <a:defRPr lang="zh-TW" sz="1800"/>
            </a:lvl3pPr>
            <a:lvl4pPr marL="1371600" indent="0" algn="ctr" latinLnBrk="0">
              <a:buNone/>
              <a:defRPr lang="zh-TW" sz="1600"/>
            </a:lvl4pPr>
            <a:lvl5pPr marL="1828800" indent="0" algn="ctr" latinLnBrk="0">
              <a:buNone/>
              <a:defRPr lang="zh-TW" sz="1600"/>
            </a:lvl5pPr>
            <a:lvl6pPr marL="2286000" indent="0" algn="ctr" latinLnBrk="0">
              <a:buNone/>
              <a:defRPr lang="zh-TW" sz="1600"/>
            </a:lvl6pPr>
            <a:lvl7pPr marL="2743200" indent="0" algn="ctr" latinLnBrk="0">
              <a:buNone/>
              <a:defRPr lang="zh-TW" sz="1600"/>
            </a:lvl7pPr>
            <a:lvl8pPr marL="3200400" indent="0" algn="ctr" latinLnBrk="0">
              <a:buNone/>
              <a:defRPr lang="zh-TW" sz="1600"/>
            </a:lvl8pPr>
            <a:lvl9pPr marL="3657600" indent="0" algn="ctr" latinLnBrk="0">
              <a:buNone/>
              <a:defRPr lang="zh-TW" sz="1600"/>
            </a:lvl9pPr>
          </a:lstStyle>
          <a:p>
            <a:r>
              <a:rPr lang="zh-TW" altLang="en-US" smtClean="0"/>
              <a:t>按一下以編輯母片副標題樣式</a:t>
            </a:r>
            <a:endParaRPr lang="zh-TW"/>
          </a:p>
        </p:txBody>
      </p:sp>
      <p:sp>
        <p:nvSpPr>
          <p:cNvPr id="9" name="圖片版面配置區 2"/>
          <p:cNvSpPr>
            <a:spLocks noGrp="1"/>
          </p:cNvSpPr>
          <p:nvPr>
            <p:ph type="pic" idx="10"/>
          </p:nvPr>
        </p:nvSpPr>
        <p:spPr>
          <a:xfrm>
            <a:off x="1" y="1"/>
            <a:ext cx="4023360" cy="4745736"/>
          </a:xfrm>
        </p:spPr>
        <p:txBody>
          <a:bodyPr tIns="457200">
            <a:normAutofit/>
          </a:bodyPr>
          <a:lstStyle>
            <a:lvl1pPr marL="0" indent="0" algn="ctr" latinLnBrk="0">
              <a:buNone/>
              <a:defRPr lang="zh-TW" sz="2000"/>
            </a:lvl1pPr>
            <a:lvl2pPr marL="457200" indent="0" latinLnBrk="0">
              <a:buNone/>
              <a:defRPr lang="zh-TW" sz="2800"/>
            </a:lvl2pPr>
            <a:lvl3pPr marL="914400" indent="0" latinLnBrk="0">
              <a:buNone/>
              <a:defRPr lang="zh-TW" sz="2400"/>
            </a:lvl3pPr>
            <a:lvl4pPr marL="1371600" indent="0" latinLnBrk="0">
              <a:buNone/>
              <a:defRPr lang="zh-TW" sz="2000"/>
            </a:lvl4pPr>
            <a:lvl5pPr marL="1828800" indent="0" latinLnBrk="0">
              <a:buNone/>
              <a:defRPr lang="zh-TW" sz="2000"/>
            </a:lvl5pPr>
            <a:lvl6pPr marL="2286000" indent="0" latinLnBrk="0">
              <a:buNone/>
              <a:defRPr lang="zh-TW" sz="2000"/>
            </a:lvl6pPr>
            <a:lvl7pPr marL="2743200" indent="0" latinLnBrk="0">
              <a:buNone/>
              <a:defRPr lang="zh-TW" sz="2000"/>
            </a:lvl7pPr>
            <a:lvl8pPr marL="3200400" indent="0" latinLnBrk="0">
              <a:buNone/>
              <a:defRPr lang="zh-TW" sz="2000"/>
            </a:lvl8pPr>
            <a:lvl9pPr marL="3657600" indent="0" latinLnBrk="0">
              <a:buNone/>
              <a:defRPr lang="zh-TW" sz="2000"/>
            </a:lvl9pPr>
          </a:lstStyle>
          <a:p>
            <a:r>
              <a:rPr lang="zh-TW" altLang="en-US" smtClean="0"/>
              <a:t>按一下圖示以新增圖片</a:t>
            </a:r>
            <a:endParaRPr lang="zh-TW"/>
          </a:p>
        </p:txBody>
      </p:sp>
      <p:sp>
        <p:nvSpPr>
          <p:cNvPr id="13" name="圖片版面配置區 2"/>
          <p:cNvSpPr>
            <a:spLocks noGrp="1"/>
          </p:cNvSpPr>
          <p:nvPr>
            <p:ph type="pic" idx="11"/>
          </p:nvPr>
        </p:nvSpPr>
        <p:spPr>
          <a:xfrm>
            <a:off x="4084320" y="1"/>
            <a:ext cx="4023360" cy="4745736"/>
          </a:xfrm>
        </p:spPr>
        <p:txBody>
          <a:bodyPr tIns="457200">
            <a:normAutofit/>
          </a:bodyPr>
          <a:lstStyle>
            <a:lvl1pPr marL="0" indent="0" algn="ctr" latinLnBrk="0">
              <a:buNone/>
              <a:defRPr lang="zh-TW" sz="2000"/>
            </a:lvl1pPr>
            <a:lvl2pPr marL="457200" indent="0" latinLnBrk="0">
              <a:buNone/>
              <a:defRPr lang="zh-TW" sz="2800"/>
            </a:lvl2pPr>
            <a:lvl3pPr marL="914400" indent="0" latinLnBrk="0">
              <a:buNone/>
              <a:defRPr lang="zh-TW" sz="2400"/>
            </a:lvl3pPr>
            <a:lvl4pPr marL="1371600" indent="0" latinLnBrk="0">
              <a:buNone/>
              <a:defRPr lang="zh-TW" sz="2000"/>
            </a:lvl4pPr>
            <a:lvl5pPr marL="1828800" indent="0" latinLnBrk="0">
              <a:buNone/>
              <a:defRPr lang="zh-TW" sz="2000"/>
            </a:lvl5pPr>
            <a:lvl6pPr marL="2286000" indent="0" latinLnBrk="0">
              <a:buNone/>
              <a:defRPr lang="zh-TW" sz="2000"/>
            </a:lvl6pPr>
            <a:lvl7pPr marL="2743200" indent="0" latinLnBrk="0">
              <a:buNone/>
              <a:defRPr lang="zh-TW" sz="2000"/>
            </a:lvl7pPr>
            <a:lvl8pPr marL="3200400" indent="0" latinLnBrk="0">
              <a:buNone/>
              <a:defRPr lang="zh-TW" sz="2000"/>
            </a:lvl8pPr>
            <a:lvl9pPr marL="3657600" indent="0" latinLnBrk="0">
              <a:buNone/>
              <a:defRPr lang="zh-TW" sz="2000"/>
            </a:lvl9pPr>
          </a:lstStyle>
          <a:p>
            <a:r>
              <a:rPr lang="zh-TW" altLang="en-US" smtClean="0"/>
              <a:t>按一下圖示以新增圖片</a:t>
            </a:r>
            <a:endParaRPr lang="zh-TW"/>
          </a:p>
        </p:txBody>
      </p:sp>
      <p:sp>
        <p:nvSpPr>
          <p:cNvPr id="14" name="圖片版面配置區 2"/>
          <p:cNvSpPr>
            <a:spLocks noGrp="1"/>
          </p:cNvSpPr>
          <p:nvPr>
            <p:ph type="pic" idx="12"/>
          </p:nvPr>
        </p:nvSpPr>
        <p:spPr>
          <a:xfrm>
            <a:off x="8168640" y="1"/>
            <a:ext cx="4023360" cy="4745736"/>
          </a:xfrm>
        </p:spPr>
        <p:txBody>
          <a:bodyPr tIns="457200">
            <a:normAutofit/>
          </a:bodyPr>
          <a:lstStyle>
            <a:lvl1pPr marL="0" indent="0" algn="ctr" latinLnBrk="0">
              <a:buNone/>
              <a:defRPr lang="zh-TW" sz="2000"/>
            </a:lvl1pPr>
            <a:lvl2pPr marL="457200" indent="0" latinLnBrk="0">
              <a:buNone/>
              <a:defRPr lang="zh-TW" sz="2800"/>
            </a:lvl2pPr>
            <a:lvl3pPr marL="914400" indent="0" latinLnBrk="0">
              <a:buNone/>
              <a:defRPr lang="zh-TW" sz="2400"/>
            </a:lvl3pPr>
            <a:lvl4pPr marL="1371600" indent="0" latinLnBrk="0">
              <a:buNone/>
              <a:defRPr lang="zh-TW" sz="2000"/>
            </a:lvl4pPr>
            <a:lvl5pPr marL="1828800" indent="0" latinLnBrk="0">
              <a:buNone/>
              <a:defRPr lang="zh-TW" sz="2000"/>
            </a:lvl5pPr>
            <a:lvl6pPr marL="2286000" indent="0" latinLnBrk="0">
              <a:buNone/>
              <a:defRPr lang="zh-TW" sz="2000"/>
            </a:lvl6pPr>
            <a:lvl7pPr marL="2743200" indent="0" latinLnBrk="0">
              <a:buNone/>
              <a:defRPr lang="zh-TW" sz="2000"/>
            </a:lvl7pPr>
            <a:lvl8pPr marL="3200400" indent="0" latinLnBrk="0">
              <a:buNone/>
              <a:defRPr lang="zh-TW" sz="2000"/>
            </a:lvl8pPr>
            <a:lvl9pPr marL="3657600" indent="0" latinLnBrk="0">
              <a:buNone/>
              <a:defRPr lang="zh-TW" sz="2000"/>
            </a:lvl9pPr>
          </a:lstStyle>
          <a:p>
            <a:r>
              <a:rPr lang="zh-TW" altLang="en-US" smtClean="0"/>
              <a:t>按一下圖示以新增圖片</a:t>
            </a:r>
            <a:endParaRPr lang="zh-TW"/>
          </a:p>
        </p:txBody>
      </p:sp>
    </p:spTree>
    <p:extLst>
      <p:ext uri="{BB962C8B-B14F-4D97-AF65-F5344CB8AC3E}">
        <p14:creationId xmlns:p14="http://schemas.microsoft.com/office/powerpoint/2010/main" val="146374543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t>10/17/2015</a:t>
            </a:fld>
            <a:endParaRPr 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t>‹#›</a:t>
            </a:fld>
            <a:endParaRPr lang="zh-TW"/>
          </a:p>
        </p:txBody>
      </p:sp>
    </p:spTree>
    <p:extLst>
      <p:ext uri="{BB962C8B-B14F-4D97-AF65-F5344CB8AC3E}">
        <p14:creationId xmlns:p14="http://schemas.microsoft.com/office/powerpoint/2010/main" val="3112444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章節標題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/>
        </p:nvSpPr>
        <p:spPr>
          <a:xfrm>
            <a:off x="304800" y="304800"/>
            <a:ext cx="11582400" cy="6248400"/>
          </a:xfrm>
          <a:prstGeom prst="rect">
            <a:avLst/>
          </a:prstGeom>
          <a:noFill/>
          <a:ln w="50800">
            <a:solidFill>
              <a:schemeClr val="bg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1850" y="2514600"/>
            <a:ext cx="10515600" cy="2743200"/>
          </a:xfrm>
        </p:spPr>
        <p:txBody>
          <a:bodyPr anchor="b">
            <a:normAutofit/>
          </a:bodyPr>
          <a:lstStyle>
            <a:lvl1pPr algn="ctr" latinLnBrk="0">
              <a:defRPr lang="zh-TW" sz="4400" spc="-50" baseline="0">
                <a:solidFill>
                  <a:schemeClr val="bg1"/>
                </a:solidFill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zh-TW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1850" y="5257800"/>
            <a:ext cx="10515600" cy="914400"/>
          </a:xfrm>
        </p:spPr>
        <p:txBody>
          <a:bodyPr>
            <a:normAutofit/>
          </a:bodyPr>
          <a:lstStyle>
            <a:lvl1pPr marL="0" indent="0" algn="ctr" latinLnBrk="0">
              <a:spcBef>
                <a:spcPts val="0"/>
              </a:spcBef>
              <a:buNone/>
              <a:defRPr lang="zh-TW" sz="2000" cap="all" spc="50" baseline="0">
                <a:solidFill>
                  <a:schemeClr val="bg1"/>
                </a:solidFill>
              </a:defRPr>
            </a:lvl1pPr>
            <a:lvl2pPr marL="457200" indent="0" latinLnBrk="0">
              <a:buNone/>
              <a:defRPr lang="zh-TW" sz="2000"/>
            </a:lvl2pPr>
            <a:lvl3pPr marL="914400" indent="0" latinLnBrk="0">
              <a:buNone/>
              <a:defRPr lang="zh-TW" sz="1800"/>
            </a:lvl3pPr>
            <a:lvl4pPr marL="1371600" indent="0" latinLnBrk="0">
              <a:buNone/>
              <a:defRPr lang="zh-TW" sz="1600"/>
            </a:lvl4pPr>
            <a:lvl5pPr marL="1828800" indent="0" latinLnBrk="0">
              <a:buNone/>
              <a:defRPr lang="zh-TW" sz="1600"/>
            </a:lvl5pPr>
            <a:lvl6pPr marL="2286000" indent="0" latinLnBrk="0">
              <a:buNone/>
              <a:defRPr lang="zh-TW" sz="1600"/>
            </a:lvl6pPr>
            <a:lvl7pPr marL="2743200" indent="0" latinLnBrk="0">
              <a:buNone/>
              <a:defRPr lang="zh-TW" sz="1600"/>
            </a:lvl7pPr>
            <a:lvl8pPr marL="3200400" indent="0" latinLnBrk="0">
              <a:buNone/>
              <a:defRPr lang="zh-TW" sz="1600"/>
            </a:lvl8pPr>
            <a:lvl9pPr marL="3657600" indent="0" latinLnBrk="0">
              <a:buNone/>
              <a:defRPr lang="zh-TW"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</p:spTree>
    <p:extLst>
      <p:ext uri="{BB962C8B-B14F-4D97-AF65-F5344CB8AC3E}">
        <p14:creationId xmlns:p14="http://schemas.microsoft.com/office/powerpoint/2010/main" val="350677804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個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1524000" y="1714500"/>
            <a:ext cx="4495800" cy="4462272"/>
          </a:xfrm>
        </p:spPr>
        <p:txBody>
          <a:bodyPr>
            <a:normAutofit/>
          </a:bodyPr>
          <a:lstStyle>
            <a:lvl1pPr latinLnBrk="0">
              <a:defRPr lang="zh-TW" sz="2000"/>
            </a:lvl1pPr>
            <a:lvl2pPr latinLnBrk="0">
              <a:defRPr lang="zh-TW" sz="1800"/>
            </a:lvl2pPr>
            <a:lvl3pPr latinLnBrk="0">
              <a:defRPr lang="zh-TW" sz="1600"/>
            </a:lvl3pPr>
            <a:lvl4pPr latinLnBrk="0">
              <a:defRPr lang="zh-TW" sz="1400"/>
            </a:lvl4pPr>
            <a:lvl5pPr latinLnBrk="0">
              <a:defRPr lang="zh-TW" sz="1400"/>
            </a:lvl5pPr>
            <a:lvl6pPr latinLnBrk="0">
              <a:defRPr lang="zh-TW" sz="1400"/>
            </a:lvl6pPr>
            <a:lvl7pPr latinLnBrk="0">
              <a:defRPr lang="zh-TW" sz="1400"/>
            </a:lvl7pPr>
            <a:lvl8pPr latinLnBrk="0">
              <a:defRPr lang="zh-TW" sz="1400"/>
            </a:lvl8pPr>
            <a:lvl9pPr latinLnBrk="0">
              <a:defRPr lang="zh-TW" sz="14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172200" y="1714500"/>
            <a:ext cx="4495800" cy="4462272"/>
          </a:xfrm>
        </p:spPr>
        <p:txBody>
          <a:bodyPr>
            <a:normAutofit/>
          </a:bodyPr>
          <a:lstStyle>
            <a:lvl1pPr latinLnBrk="0">
              <a:defRPr lang="zh-TW" sz="2000"/>
            </a:lvl1pPr>
            <a:lvl2pPr latinLnBrk="0">
              <a:defRPr lang="zh-TW" sz="1800"/>
            </a:lvl2pPr>
            <a:lvl3pPr latinLnBrk="0">
              <a:defRPr lang="zh-TW" sz="1600"/>
            </a:lvl3pPr>
            <a:lvl4pPr latinLnBrk="0">
              <a:defRPr lang="zh-TW" sz="1400"/>
            </a:lvl4pPr>
            <a:lvl5pPr latinLnBrk="0">
              <a:defRPr lang="zh-TW" sz="1400"/>
            </a:lvl5pPr>
            <a:lvl6pPr latinLnBrk="0">
              <a:defRPr lang="zh-TW" sz="1400"/>
            </a:lvl6pPr>
            <a:lvl7pPr latinLnBrk="0">
              <a:defRPr lang="zh-TW" sz="1400"/>
            </a:lvl7pPr>
            <a:lvl8pPr latinLnBrk="0">
              <a:defRPr lang="zh-TW" sz="1400"/>
            </a:lvl8pPr>
            <a:lvl9pPr latinLnBrk="0">
              <a:defRPr lang="zh-TW" sz="14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t>10/17/2015</a:t>
            </a:fld>
            <a:endParaRPr lang="zh-TW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t>‹#›</a:t>
            </a:fld>
            <a:endParaRPr lang="zh-TW"/>
          </a:p>
        </p:txBody>
      </p:sp>
    </p:spTree>
    <p:extLst>
      <p:ext uri="{BB962C8B-B14F-4D97-AF65-F5344CB8AC3E}">
        <p14:creationId xmlns:p14="http://schemas.microsoft.com/office/powerpoint/2010/main" val="4044567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1527048" y="1733162"/>
            <a:ext cx="4498848" cy="685800"/>
          </a:xfrm>
        </p:spPr>
        <p:txBody>
          <a:bodyPr anchor="b">
            <a:normAutofit/>
          </a:bodyPr>
          <a:lstStyle>
            <a:lvl1pPr marL="0" indent="0" latinLnBrk="0">
              <a:spcBef>
                <a:spcPts val="0"/>
              </a:spcBef>
              <a:buNone/>
              <a:defRPr lang="zh-TW" sz="1800" b="1" cap="all" baseline="0">
                <a:latin typeface="+mj-lt"/>
              </a:defRPr>
            </a:lvl1pPr>
            <a:lvl2pPr marL="457200" indent="0" latinLnBrk="0">
              <a:buNone/>
              <a:defRPr lang="zh-TW" sz="2000" b="1"/>
            </a:lvl2pPr>
            <a:lvl3pPr marL="914400" indent="0" latinLnBrk="0">
              <a:buNone/>
              <a:defRPr lang="zh-TW" sz="1800" b="1"/>
            </a:lvl3pPr>
            <a:lvl4pPr marL="1371600" indent="0" latinLnBrk="0">
              <a:buNone/>
              <a:defRPr lang="zh-TW" sz="1600" b="1"/>
            </a:lvl4pPr>
            <a:lvl5pPr marL="1828800" indent="0" latinLnBrk="0">
              <a:buNone/>
              <a:defRPr lang="zh-TW" sz="1600" b="1"/>
            </a:lvl5pPr>
            <a:lvl6pPr marL="2286000" indent="0" latinLnBrk="0">
              <a:buNone/>
              <a:defRPr lang="zh-TW" sz="1600" b="1"/>
            </a:lvl6pPr>
            <a:lvl7pPr marL="2743200" indent="0" latinLnBrk="0">
              <a:buNone/>
              <a:defRPr lang="zh-TW" sz="1600" b="1"/>
            </a:lvl7pPr>
            <a:lvl8pPr marL="3200400" indent="0" latinLnBrk="0">
              <a:buNone/>
              <a:defRPr lang="zh-TW" sz="1600" b="1"/>
            </a:lvl8pPr>
            <a:lvl9pPr marL="3657600" indent="0" latinLnBrk="0">
              <a:buNone/>
              <a:defRPr lang="zh-TW"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1527048" y="2481943"/>
            <a:ext cx="4498848" cy="3690257"/>
          </a:xfrm>
        </p:spPr>
        <p:txBody>
          <a:bodyPr>
            <a:normAutofit/>
          </a:bodyPr>
          <a:lstStyle>
            <a:lvl1pPr latinLnBrk="0">
              <a:defRPr lang="zh-TW" sz="2000"/>
            </a:lvl1pPr>
            <a:lvl2pPr latinLnBrk="0">
              <a:defRPr lang="zh-TW" sz="1800"/>
            </a:lvl2pPr>
            <a:lvl3pPr latinLnBrk="0">
              <a:defRPr lang="zh-TW" sz="1600"/>
            </a:lvl3pPr>
            <a:lvl4pPr latinLnBrk="0">
              <a:defRPr lang="zh-TW" sz="1400"/>
            </a:lvl4pPr>
            <a:lvl5pPr latinLnBrk="0">
              <a:defRPr lang="zh-TW" sz="1400"/>
            </a:lvl5pPr>
            <a:lvl6pPr latinLnBrk="0">
              <a:defRPr lang="zh-TW" sz="1400"/>
            </a:lvl6pPr>
            <a:lvl7pPr latinLnBrk="0">
              <a:defRPr lang="zh-TW" sz="1400"/>
            </a:lvl7pPr>
            <a:lvl8pPr latinLnBrk="0">
              <a:defRPr lang="zh-TW" sz="1400"/>
            </a:lvl8pPr>
            <a:lvl9pPr latinLnBrk="0">
              <a:defRPr lang="zh-TW" sz="14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6172200" y="1733162"/>
            <a:ext cx="4498848" cy="685800"/>
          </a:xfrm>
        </p:spPr>
        <p:txBody>
          <a:bodyPr anchor="b">
            <a:normAutofit/>
          </a:bodyPr>
          <a:lstStyle>
            <a:lvl1pPr marL="0" indent="0" latinLnBrk="0">
              <a:spcBef>
                <a:spcPts val="0"/>
              </a:spcBef>
              <a:buNone/>
              <a:defRPr lang="zh-TW" sz="1800" b="1" cap="all" baseline="0">
                <a:latin typeface="+mj-lt"/>
              </a:defRPr>
            </a:lvl1pPr>
            <a:lvl2pPr marL="457200" indent="0" latinLnBrk="0">
              <a:buNone/>
              <a:defRPr lang="zh-TW" sz="2000" b="1"/>
            </a:lvl2pPr>
            <a:lvl3pPr marL="914400" indent="0" latinLnBrk="0">
              <a:buNone/>
              <a:defRPr lang="zh-TW" sz="1800" b="1"/>
            </a:lvl3pPr>
            <a:lvl4pPr marL="1371600" indent="0" latinLnBrk="0">
              <a:buNone/>
              <a:defRPr lang="zh-TW" sz="1600" b="1"/>
            </a:lvl4pPr>
            <a:lvl5pPr marL="1828800" indent="0" latinLnBrk="0">
              <a:buNone/>
              <a:defRPr lang="zh-TW" sz="1600" b="1"/>
            </a:lvl5pPr>
            <a:lvl6pPr marL="2286000" indent="0" latinLnBrk="0">
              <a:buNone/>
              <a:defRPr lang="zh-TW" sz="1600" b="1"/>
            </a:lvl6pPr>
            <a:lvl7pPr marL="2743200" indent="0" latinLnBrk="0">
              <a:buNone/>
              <a:defRPr lang="zh-TW" sz="1600" b="1"/>
            </a:lvl7pPr>
            <a:lvl8pPr marL="3200400" indent="0" latinLnBrk="0">
              <a:buNone/>
              <a:defRPr lang="zh-TW" sz="1600" b="1"/>
            </a:lvl8pPr>
            <a:lvl9pPr marL="3657600" indent="0" latinLnBrk="0">
              <a:buNone/>
              <a:defRPr lang="zh-TW"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6172200" y="2481943"/>
            <a:ext cx="4498848" cy="3690257"/>
          </a:xfrm>
        </p:spPr>
        <p:txBody>
          <a:bodyPr>
            <a:normAutofit/>
          </a:bodyPr>
          <a:lstStyle>
            <a:lvl1pPr latinLnBrk="0">
              <a:defRPr lang="zh-TW" sz="2000"/>
            </a:lvl1pPr>
            <a:lvl2pPr latinLnBrk="0">
              <a:defRPr lang="zh-TW" sz="1800"/>
            </a:lvl2pPr>
            <a:lvl3pPr latinLnBrk="0">
              <a:defRPr lang="zh-TW" sz="1600"/>
            </a:lvl3pPr>
            <a:lvl4pPr latinLnBrk="0">
              <a:defRPr lang="zh-TW" sz="1400"/>
            </a:lvl4pPr>
            <a:lvl5pPr latinLnBrk="0">
              <a:defRPr lang="zh-TW" sz="1400"/>
            </a:lvl5pPr>
            <a:lvl6pPr latinLnBrk="0">
              <a:defRPr lang="zh-TW" sz="1400"/>
            </a:lvl6pPr>
            <a:lvl7pPr latinLnBrk="0">
              <a:defRPr lang="zh-TW" sz="1400"/>
            </a:lvl7pPr>
            <a:lvl8pPr latinLnBrk="0">
              <a:defRPr lang="zh-TW" sz="1400"/>
            </a:lvl8pPr>
            <a:lvl9pPr latinLnBrk="0">
              <a:defRPr lang="zh-TW" sz="14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t>10/17/2015</a:t>
            </a:fld>
            <a:endParaRPr lang="zh-TW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t>‹#›</a:t>
            </a:fld>
            <a:endParaRPr lang="zh-TW"/>
          </a:p>
        </p:txBody>
      </p:sp>
    </p:spTree>
    <p:extLst>
      <p:ext uri="{BB962C8B-B14F-4D97-AF65-F5344CB8AC3E}">
        <p14:creationId xmlns:p14="http://schemas.microsoft.com/office/powerpoint/2010/main" val="3397906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t>10/17/2015</a:t>
            </a:fld>
            <a:endParaRPr lang="zh-TW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t>‹#›</a:t>
            </a:fld>
            <a:endParaRPr lang="zh-TW"/>
          </a:p>
        </p:txBody>
      </p:sp>
    </p:spTree>
    <p:extLst>
      <p:ext uri="{BB962C8B-B14F-4D97-AF65-F5344CB8AC3E}">
        <p14:creationId xmlns:p14="http://schemas.microsoft.com/office/powerpoint/2010/main" val="3238976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46817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151812" y="1714498"/>
            <a:ext cx="3506788" cy="2880360"/>
          </a:xfrm>
        </p:spPr>
        <p:txBody>
          <a:bodyPr anchor="b">
            <a:normAutofit/>
          </a:bodyPr>
          <a:lstStyle>
            <a:lvl1pPr latinLnBrk="0">
              <a:defRPr lang="zh-TW" sz="3000"/>
            </a:lvl1pPr>
          </a:lstStyle>
          <a:p>
            <a:r>
              <a:rPr lang="zh-TW" altLang="en-US" smtClean="0"/>
              <a:t>按一下以編輯母片標題樣式</a:t>
            </a:r>
            <a:endParaRPr lang="zh-TW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530352" y="457200"/>
            <a:ext cx="7242111" cy="5715000"/>
          </a:xfrm>
        </p:spPr>
        <p:txBody>
          <a:bodyPr>
            <a:normAutofit/>
          </a:bodyPr>
          <a:lstStyle>
            <a:lvl1pPr latinLnBrk="0">
              <a:defRPr lang="zh-TW" sz="2000"/>
            </a:lvl1pPr>
            <a:lvl2pPr latinLnBrk="0">
              <a:defRPr lang="zh-TW" sz="1800"/>
            </a:lvl2pPr>
            <a:lvl3pPr latinLnBrk="0">
              <a:defRPr lang="zh-TW" sz="1600"/>
            </a:lvl3pPr>
            <a:lvl4pPr latinLnBrk="0">
              <a:defRPr lang="zh-TW" sz="1400"/>
            </a:lvl4pPr>
            <a:lvl5pPr latinLnBrk="0">
              <a:defRPr lang="zh-TW" sz="1400"/>
            </a:lvl5pPr>
            <a:lvl6pPr latinLnBrk="0">
              <a:defRPr lang="zh-TW" sz="1400"/>
            </a:lvl6pPr>
            <a:lvl7pPr latinLnBrk="0">
              <a:defRPr lang="zh-TW" sz="1400"/>
            </a:lvl7pPr>
            <a:lvl8pPr latinLnBrk="0">
              <a:defRPr lang="zh-TW" sz="1400"/>
            </a:lvl8pPr>
            <a:lvl9pPr latinLnBrk="0">
              <a:defRPr lang="zh-TW" sz="14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8151812" y="4590288"/>
            <a:ext cx="3514564" cy="1581912"/>
          </a:xfrm>
        </p:spPr>
        <p:txBody>
          <a:bodyPr/>
          <a:lstStyle>
            <a:lvl1pPr marL="0" indent="0" latinLnBrk="0">
              <a:spcBef>
                <a:spcPts val="800"/>
              </a:spcBef>
              <a:buNone/>
              <a:defRPr lang="zh-TW" sz="1600"/>
            </a:lvl1pPr>
            <a:lvl2pPr marL="457200" indent="0" latinLnBrk="0">
              <a:buNone/>
              <a:defRPr lang="zh-TW" sz="1400"/>
            </a:lvl2pPr>
            <a:lvl3pPr marL="914400" indent="0" latinLnBrk="0">
              <a:buNone/>
              <a:defRPr lang="zh-TW" sz="1200"/>
            </a:lvl3pPr>
            <a:lvl4pPr marL="1371600" indent="0" latinLnBrk="0">
              <a:buNone/>
              <a:defRPr lang="zh-TW" sz="1000"/>
            </a:lvl4pPr>
            <a:lvl5pPr marL="1828800" indent="0" latinLnBrk="0">
              <a:buNone/>
              <a:defRPr lang="zh-TW" sz="1000"/>
            </a:lvl5pPr>
            <a:lvl6pPr marL="2286000" indent="0" latinLnBrk="0">
              <a:buNone/>
              <a:defRPr lang="zh-TW" sz="1000"/>
            </a:lvl6pPr>
            <a:lvl7pPr marL="2743200" indent="0" latinLnBrk="0">
              <a:buNone/>
              <a:defRPr lang="zh-TW" sz="1000"/>
            </a:lvl7pPr>
            <a:lvl8pPr marL="3200400" indent="0" latinLnBrk="0">
              <a:buNone/>
              <a:defRPr lang="zh-TW" sz="1000"/>
            </a:lvl8pPr>
            <a:lvl9pPr marL="3657600" indent="0" latinLnBrk="0">
              <a:buNone/>
              <a:defRPr lang="zh-TW" sz="1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t>10/17/2015</a:t>
            </a:fld>
            <a:endParaRPr lang="zh-TW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t>‹#›</a:t>
            </a:fld>
            <a:endParaRPr lang="zh-TW"/>
          </a:p>
        </p:txBody>
      </p:sp>
    </p:spTree>
    <p:extLst>
      <p:ext uri="{BB962C8B-B14F-4D97-AF65-F5344CB8AC3E}">
        <p14:creationId xmlns:p14="http://schemas.microsoft.com/office/powerpoint/2010/main" val="1667374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/>
        </p:nvSpPr>
        <p:spPr>
          <a:xfrm>
            <a:off x="0" y="6583680"/>
            <a:ext cx="12192000" cy="2743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/>
          </a:p>
        </p:txBody>
      </p:sp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1524000" y="457200"/>
            <a:ext cx="91440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zh-TW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1524000" y="1714500"/>
            <a:ext cx="9144000" cy="44577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/>
              <a:t>按一下以編輯母片文字樣式</a:t>
            </a:r>
          </a:p>
          <a:p>
            <a:pPr lvl="1"/>
            <a:r>
              <a:rPr lang="zh-TW"/>
              <a:t>第二層</a:t>
            </a:r>
          </a:p>
          <a:p>
            <a:pPr lvl="2"/>
            <a:r>
              <a:rPr lang="zh-TW"/>
              <a:t>第三層</a:t>
            </a:r>
          </a:p>
          <a:p>
            <a:pPr lvl="3"/>
            <a:r>
              <a:rPr lang="zh-TW"/>
              <a:t>第四層</a:t>
            </a:r>
          </a:p>
          <a:p>
            <a:pPr lvl="4"/>
            <a:r>
              <a:rPr lang="zh-TW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8187908" y="6601556"/>
            <a:ext cx="1534064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latinLnBrk="0">
              <a:defRPr lang="zh-TW" sz="800">
                <a:solidFill>
                  <a:schemeClr val="bg1"/>
                </a:solidFill>
              </a:defRPr>
            </a:lvl1pPr>
          </a:lstStyle>
          <a:p>
            <a:fld id="{37CC0096-1860-4642-9CD2-0079EA5E7CD1}" type="datetimeFigureOut">
              <a:pPr/>
              <a:t>10/17/2015</a:t>
            </a:fld>
            <a:endParaRPr 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1523999" y="6601556"/>
            <a:ext cx="6491381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latinLnBrk="0">
              <a:defRPr lang="zh-TW" sz="800">
                <a:solidFill>
                  <a:schemeClr val="bg1"/>
                </a:solidFill>
              </a:defRPr>
            </a:lvl1pPr>
          </a:lstStyle>
          <a:p>
            <a:endParaRPr lang="zh-TW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9894499" y="6601556"/>
            <a:ext cx="773502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latinLnBrk="0">
              <a:defRPr lang="zh-TW" sz="800">
                <a:solidFill>
                  <a:schemeClr val="bg1"/>
                </a:solidFill>
              </a:defRPr>
            </a:lvl1pPr>
          </a:lstStyle>
          <a:p>
            <a:fld id="{E31375A4-56A4-47D6-9801-1991572033F7}" type="slidenum">
              <a:pPr/>
              <a:t>‹#›</a:t>
            </a:fld>
            <a:endParaRPr lang="zh-TW"/>
          </a:p>
        </p:txBody>
      </p:sp>
    </p:spTree>
    <p:extLst>
      <p:ext uri="{BB962C8B-B14F-4D97-AF65-F5344CB8AC3E}">
        <p14:creationId xmlns:p14="http://schemas.microsoft.com/office/powerpoint/2010/main" val="19432598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zh-TW" sz="3400" kern="1200" cap="all" baseline="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74320" indent="-228600" algn="l" defTabSz="914400" rtl="0" eaLnBrk="1" latinLnBrk="0" hangingPunct="1">
        <a:lnSpc>
          <a:spcPct val="90000"/>
        </a:lnSpc>
        <a:spcBef>
          <a:spcPts val="1800"/>
        </a:spcBef>
        <a:buClr>
          <a:schemeClr val="accent1"/>
        </a:buClr>
        <a:buSzPct val="100000"/>
        <a:buFont typeface="Arial" pitchFamily="34" charset="0"/>
        <a:buChar char="▪"/>
        <a:defRPr lang="zh-TW"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9436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SzPct val="100000"/>
        <a:buFont typeface="Arial" pitchFamily="34" charset="0"/>
        <a:buChar char="▪"/>
        <a:defRPr lang="zh-TW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SzPct val="100000"/>
        <a:buFont typeface="Arial" pitchFamily="34" charset="0"/>
        <a:buChar char="▪"/>
        <a:defRPr lang="zh-TW"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SzPct val="100000"/>
        <a:buFont typeface="Arial" pitchFamily="34" charset="0"/>
        <a:buChar char="▪"/>
        <a:defRPr lang="zh-TW"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SzPct val="100000"/>
        <a:buFont typeface="Arial" pitchFamily="34" charset="0"/>
        <a:buChar char="▪"/>
        <a:defRPr lang="zh-TW"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691640" indent="-18288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SzPct val="100000"/>
        <a:buFont typeface="Arial" pitchFamily="34" charset="0"/>
        <a:buChar char="▪"/>
        <a:defRPr lang="zh-TW"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SzPct val="100000"/>
        <a:buFont typeface="Arial" pitchFamily="34" charset="0"/>
        <a:buChar char="▪"/>
        <a:defRPr lang="zh-TW"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48840" indent="-18288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SzPct val="100000"/>
        <a:buFont typeface="Arial" pitchFamily="34" charset="0"/>
        <a:buChar char="▪"/>
        <a:defRPr lang="zh-TW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SzPct val="100000"/>
        <a:buFont typeface="Arial" pitchFamily="34" charset="0"/>
        <a:buChar char="▪"/>
        <a:defRPr lang="zh-TW"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lang="zh-TW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lang="zh-TW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lang="zh-TW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lang="zh-TW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lang="zh-TW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lang="zh-TW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lang="zh-TW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lang="zh-TW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lang="zh-TW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 xmlns="">
        <p15:guide id="1" pos="3840" userDrawn="1">
          <p15:clr>
            <a:srgbClr val="F26B43"/>
          </p15:clr>
        </p15:guide>
        <p15:guide id="4" orient="horz" pos="216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gi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gi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8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zh-CN" b="1" dirty="0" smtClean="0">
                <a:solidFill>
                  <a:srgbClr val="FF0000"/>
                </a:solidFill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NTC Inbound 2015</a:t>
            </a:r>
            <a:endParaRPr lang="zh-TW" b="1" dirty="0">
              <a:solidFill>
                <a:srgbClr val="00B0F0"/>
              </a:solidFill>
              <a:latin typeface="+mj-ea"/>
            </a:endParaRP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altLang="zh-CN" dirty="0" smtClean="0">
                <a:latin typeface="+mj-ea"/>
                <a:ea typeface="+mj-ea"/>
              </a:rPr>
              <a:t>Cincinnati-</a:t>
            </a:r>
            <a:r>
              <a:rPr lang="en-US" altLang="zh-TW" dirty="0" smtClean="0">
                <a:latin typeface="+mj-ea"/>
                <a:ea typeface="+mj-ea"/>
              </a:rPr>
              <a:t>NTC exchange Program </a:t>
            </a:r>
            <a:endParaRPr lang="zh-TW" dirty="0">
              <a:latin typeface="+mj-ea"/>
              <a:ea typeface="+mj-ea"/>
            </a:endParaRPr>
          </a:p>
        </p:txBody>
      </p:sp>
      <p:pic>
        <p:nvPicPr>
          <p:cNvPr id="10" name="圖片版面配置區 9"/>
          <p:cNvPicPr>
            <a:picLocks noGrp="1" noChangeAspect="1"/>
          </p:cNvPicPr>
          <p:nvPr>
            <p:ph type="pic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11" r="7611"/>
          <a:stretch>
            <a:fillRect/>
          </a:stretch>
        </p:blipFill>
        <p:spPr/>
      </p:pic>
      <p:pic>
        <p:nvPicPr>
          <p:cNvPr id="12" name="圖片版面配置區 11"/>
          <p:cNvPicPr>
            <a:picLocks noGrp="1" noChangeAspect="1"/>
          </p:cNvPicPr>
          <p:nvPr>
            <p:ph type="pic" idx="1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935" r="17935"/>
          <a:stretch>
            <a:fillRect/>
          </a:stretch>
        </p:blipFill>
        <p:spPr/>
      </p:pic>
      <p:pic>
        <p:nvPicPr>
          <p:cNvPr id="16" name="圖片版面配置區 15"/>
          <p:cNvPicPr>
            <a:picLocks noGrp="1" noChangeAspect="1"/>
          </p:cNvPicPr>
          <p:nvPr>
            <p:ph type="pic" idx="1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11" r="7611"/>
          <a:stretch>
            <a:fillRect/>
          </a:stretch>
        </p:blipFill>
        <p:spPr/>
      </p:pic>
      <p:sp>
        <p:nvSpPr>
          <p:cNvPr id="4" name="文字方塊 3"/>
          <p:cNvSpPr txBox="1"/>
          <p:nvPr/>
        </p:nvSpPr>
        <p:spPr>
          <a:xfrm rot="20662787">
            <a:off x="792055" y="729862"/>
            <a:ext cx="9950003" cy="32860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0" b="1" dirty="0">
                <a:solidFill>
                  <a:srgbClr val="00B0F0"/>
                </a:solidFill>
                <a:effectLst>
                  <a:innerShdw blurRad="114300">
                    <a:prstClr val="black"/>
                  </a:innerShdw>
                </a:effectLst>
                <a:latin typeface="+mj-ea"/>
              </a:rPr>
              <a:t>Taiwan</a:t>
            </a:r>
            <a:endParaRPr lang="zh-TW" altLang="en-US" sz="20000" dirty="0">
              <a:effectLst>
                <a:innerShdw blurRad="114300">
                  <a:prstClr val="black"/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0346877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Shape 244"/>
          <p:cNvSpPr txBox="1">
            <a:spLocks noGrp="1"/>
          </p:cNvSpPr>
          <p:nvPr>
            <p:ph type="title"/>
          </p:nvPr>
        </p:nvSpPr>
        <p:spPr>
          <a:xfrm>
            <a:off x="2874995" y="945681"/>
            <a:ext cx="7162799" cy="1126260"/>
          </a:xfrm>
          <a:prstGeom prst="rect">
            <a:avLst/>
          </a:prstGeom>
          <a:noFill/>
          <a:ln>
            <a:noFill/>
          </a:ln>
        </p:spPr>
        <p:txBody>
          <a:bodyPr vert="horz" lIns="91425" tIns="45700" rIns="91425" bIns="45700" rtlCol="0" anchor="ctr" anchorCtr="0">
            <a:noAutofit/>
          </a:bodyPr>
          <a:lstStyle/>
          <a:p>
            <a:pPr algn="ctr">
              <a:spcBef>
                <a:spcPts val="0"/>
              </a:spcBef>
              <a:buClr>
                <a:srgbClr val="FFFFFF"/>
              </a:buClr>
              <a:buSzPct val="25000"/>
            </a:pPr>
            <a:r>
              <a:rPr lang="en-US" altLang="zh-TW" sz="2800" b="1" cap="none" dirty="0" smtClean="0">
                <a:solidFill>
                  <a:srgbClr val="FF0000"/>
                </a:solidFill>
                <a:latin typeface="Galdeano"/>
                <a:ea typeface="Galdeano"/>
                <a:cs typeface="Galdeano"/>
                <a:sym typeface="Galdeano"/>
              </a:rPr>
              <a:t>SOME GENERAL DIFFERENCES BETWEEN TAIWANESE AND AMERICAN CULTURES. </a:t>
            </a:r>
            <a:endParaRPr lang="en-US" sz="2800" b="1" cap="none" dirty="0">
              <a:solidFill>
                <a:srgbClr val="FF0000"/>
              </a:solidFill>
              <a:latin typeface="Galdeano"/>
              <a:ea typeface="Galdeano"/>
              <a:cs typeface="Galdeano"/>
              <a:sym typeface="Galdeano"/>
            </a:endParaRPr>
          </a:p>
        </p:txBody>
      </p:sp>
      <p:graphicFrame>
        <p:nvGraphicFramePr>
          <p:cNvPr id="245" name="Shape 245"/>
          <p:cNvGraphicFramePr/>
          <p:nvPr>
            <p:extLst>
              <p:ext uri="{D42A27DB-BD31-4B8C-83A1-F6EECF244321}">
                <p14:modId xmlns:p14="http://schemas.microsoft.com/office/powerpoint/2010/main" val="1262169021"/>
              </p:ext>
            </p:extLst>
          </p:nvPr>
        </p:nvGraphicFramePr>
        <p:xfrm>
          <a:off x="2227295" y="2962215"/>
          <a:ext cx="1295400" cy="1066520"/>
        </p:xfrm>
        <a:graphic>
          <a:graphicData uri="http://schemas.openxmlformats.org/drawingml/2006/table">
            <a:tbl>
              <a:tblPr firstRow="1" bandRow="1">
                <a:noFill/>
              </a:tblPr>
              <a:tblGrid>
                <a:gridCol w="1295400"/>
              </a:tblGrid>
              <a:tr h="558709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800" b="1" u="none" strike="noStrike" cap="none" baseline="0" dirty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Taiwanese</a:t>
                      </a:r>
                    </a:p>
                  </a:txBody>
                  <a:tcPr marL="91450" marR="91450" marT="45725" marB="45725"/>
                </a:tc>
              </a:tr>
              <a:tr h="507811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800" b="1" u="none" strike="noStrike" cap="none" baseline="0" dirty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Americans</a:t>
                      </a:r>
                    </a:p>
                  </a:txBody>
                  <a:tcPr marL="91450" marR="91450" marT="45725" marB="45725"/>
                </a:tc>
              </a:tr>
            </a:tbl>
          </a:graphicData>
        </a:graphic>
      </p:graphicFrame>
      <p:graphicFrame>
        <p:nvGraphicFramePr>
          <p:cNvPr id="246" name="Shape 246"/>
          <p:cNvGraphicFramePr/>
          <p:nvPr>
            <p:extLst>
              <p:ext uri="{D42A27DB-BD31-4B8C-83A1-F6EECF244321}">
                <p14:modId xmlns:p14="http://schemas.microsoft.com/office/powerpoint/2010/main" val="2240437472"/>
              </p:ext>
            </p:extLst>
          </p:nvPr>
        </p:nvGraphicFramePr>
        <p:xfrm>
          <a:off x="3522695" y="2535196"/>
          <a:ext cx="7239000" cy="457210"/>
        </p:xfrm>
        <a:graphic>
          <a:graphicData uri="http://schemas.openxmlformats.org/drawingml/2006/table">
            <a:tbl>
              <a:tblPr firstRow="1" bandRow="1">
                <a:noFill/>
              </a:tblPr>
              <a:tblGrid>
                <a:gridCol w="7239000"/>
              </a:tblGrid>
              <a:tr h="3810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Galdeano"/>
                        <a:buNone/>
                      </a:pPr>
                      <a:r>
                        <a:rPr lang="en-US" sz="2400" b="1" u="none" strike="noStrike" cap="none" baseline="0" dirty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Conception Of the Self</a:t>
                      </a:r>
                    </a:p>
                  </a:txBody>
                  <a:tcPr marL="91450" marR="91450" marT="45725" marB="45725">
                    <a:solidFill>
                      <a:srgbClr val="8EB4E4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47" name="Shape 247"/>
          <p:cNvGraphicFramePr/>
          <p:nvPr>
            <p:extLst>
              <p:ext uri="{D42A27DB-BD31-4B8C-83A1-F6EECF244321}">
                <p14:modId xmlns:p14="http://schemas.microsoft.com/office/powerpoint/2010/main" val="1671727823"/>
              </p:ext>
            </p:extLst>
          </p:nvPr>
        </p:nvGraphicFramePr>
        <p:xfrm>
          <a:off x="3522695" y="2992406"/>
          <a:ext cx="7239000" cy="447050"/>
        </p:xfrm>
        <a:graphic>
          <a:graphicData uri="http://schemas.openxmlformats.org/drawingml/2006/table">
            <a:tbl>
              <a:tblPr firstRow="1" bandRow="1">
                <a:noFill/>
              </a:tblPr>
              <a:tblGrid>
                <a:gridCol w="7239000"/>
              </a:tblGrid>
              <a:tr h="4470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Galdeano"/>
                        <a:buNone/>
                      </a:pPr>
                      <a:r>
                        <a:rPr lang="en-US" sz="1600" u="sng" strike="noStrike" cap="none" baseline="0" dirty="0">
                          <a:solidFill>
                            <a:schemeClr val="tx2"/>
                          </a:solidFill>
                        </a:rPr>
                        <a:t>Collectivist</a:t>
                      </a:r>
                      <a:r>
                        <a:rPr lang="en-US" sz="1600" u="none" strike="noStrike" cap="none" baseline="0" dirty="0">
                          <a:solidFill>
                            <a:schemeClr val="tx2"/>
                          </a:solidFill>
                        </a:rPr>
                        <a:t>: Higher value placed on group cooperation and individual modesty.</a:t>
                      </a:r>
                    </a:p>
                  </a:txBody>
                  <a:tcPr marL="91450" marR="91450" marT="45725" marB="45725"/>
                </a:tc>
              </a:tr>
            </a:tbl>
          </a:graphicData>
        </a:graphic>
      </p:graphicFrame>
      <p:graphicFrame>
        <p:nvGraphicFramePr>
          <p:cNvPr id="248" name="Shape 248"/>
          <p:cNvGraphicFramePr/>
          <p:nvPr>
            <p:extLst>
              <p:ext uri="{D42A27DB-BD31-4B8C-83A1-F6EECF244321}">
                <p14:modId xmlns:p14="http://schemas.microsoft.com/office/powerpoint/2010/main" val="2354357405"/>
              </p:ext>
            </p:extLst>
          </p:nvPr>
        </p:nvGraphicFramePr>
        <p:xfrm>
          <a:off x="3522695" y="3449605"/>
          <a:ext cx="7239000" cy="579130"/>
        </p:xfrm>
        <a:graphic>
          <a:graphicData uri="http://schemas.openxmlformats.org/drawingml/2006/table">
            <a:tbl>
              <a:tblPr firstRow="1" bandRow="1">
                <a:noFill/>
              </a:tblPr>
              <a:tblGrid>
                <a:gridCol w="7239000"/>
              </a:tblGrid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Galdeano"/>
                        <a:buNone/>
                      </a:pPr>
                      <a:r>
                        <a:rPr lang="en-US" sz="1600" u="sng" strike="noStrike" cap="none" baseline="0" dirty="0">
                          <a:solidFill>
                            <a:schemeClr val="tx2"/>
                          </a:solidFill>
                        </a:rPr>
                        <a:t>Individualist</a:t>
                      </a:r>
                      <a:r>
                        <a:rPr lang="en-US" sz="1600" u="none" strike="noStrike" cap="none" baseline="0" dirty="0">
                          <a:solidFill>
                            <a:schemeClr val="tx2"/>
                          </a:solidFill>
                        </a:rPr>
                        <a:t>:  Higher value placed on self-reliance.  Self-promotion is more accepted. High value placed on "freedom" from externally imposed constraints.</a:t>
                      </a:r>
                    </a:p>
                  </a:txBody>
                  <a:tcPr marL="91450" marR="91450" marT="45725" marB="45725">
                    <a:solidFill>
                      <a:schemeClr val="lt2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49" name="Shape 249"/>
          <p:cNvGraphicFramePr/>
          <p:nvPr>
            <p:extLst>
              <p:ext uri="{D42A27DB-BD31-4B8C-83A1-F6EECF244321}">
                <p14:modId xmlns:p14="http://schemas.microsoft.com/office/powerpoint/2010/main" val="2519922666"/>
              </p:ext>
            </p:extLst>
          </p:nvPr>
        </p:nvGraphicFramePr>
        <p:xfrm>
          <a:off x="2227295" y="4696065"/>
          <a:ext cx="1295400" cy="1189313"/>
        </p:xfrm>
        <a:graphic>
          <a:graphicData uri="http://schemas.openxmlformats.org/drawingml/2006/table">
            <a:tbl>
              <a:tblPr firstRow="1" bandRow="1">
                <a:noFill/>
              </a:tblPr>
              <a:tblGrid>
                <a:gridCol w="1295400"/>
              </a:tblGrid>
              <a:tr h="576526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800" b="1" u="none" strike="noStrike" cap="none" baseline="0" dirty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Taiwanese</a:t>
                      </a:r>
                    </a:p>
                  </a:txBody>
                  <a:tcPr marL="91450" marR="91450" marT="45725" marB="45725"/>
                </a:tc>
              </a:tr>
              <a:tr h="612787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800" b="1" u="none" strike="noStrike" cap="none" baseline="0" dirty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Americans</a:t>
                      </a:r>
                    </a:p>
                  </a:txBody>
                  <a:tcPr marL="91450" marR="91450" marT="45725" marB="45725"/>
                </a:tc>
              </a:tr>
            </a:tbl>
          </a:graphicData>
        </a:graphic>
      </p:graphicFrame>
      <p:graphicFrame>
        <p:nvGraphicFramePr>
          <p:cNvPr id="250" name="Shape 250"/>
          <p:cNvGraphicFramePr/>
          <p:nvPr>
            <p:extLst>
              <p:ext uri="{D42A27DB-BD31-4B8C-83A1-F6EECF244321}">
                <p14:modId xmlns:p14="http://schemas.microsoft.com/office/powerpoint/2010/main" val="3635084839"/>
              </p:ext>
            </p:extLst>
          </p:nvPr>
        </p:nvGraphicFramePr>
        <p:xfrm>
          <a:off x="3522695" y="4227149"/>
          <a:ext cx="7239000" cy="457210"/>
        </p:xfrm>
        <a:graphic>
          <a:graphicData uri="http://schemas.openxmlformats.org/drawingml/2006/table">
            <a:tbl>
              <a:tblPr firstRow="1" bandRow="1">
                <a:noFill/>
              </a:tblPr>
              <a:tblGrid>
                <a:gridCol w="7239000"/>
              </a:tblGrid>
              <a:tr h="38100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rPr lang="en-US" sz="2400" b="1" u="none" strike="noStrike" cap="none" baseline="0" dirty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Social Relationships</a:t>
                      </a:r>
                    </a:p>
                  </a:txBody>
                  <a:tcPr marL="91450" marR="91450" marT="45725" marB="45725">
                    <a:solidFill>
                      <a:srgbClr val="8EB4E4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51" name="Shape 251"/>
          <p:cNvGraphicFramePr/>
          <p:nvPr>
            <p:extLst>
              <p:ext uri="{D42A27DB-BD31-4B8C-83A1-F6EECF244321}">
                <p14:modId xmlns:p14="http://schemas.microsoft.com/office/powerpoint/2010/main" val="3714348114"/>
              </p:ext>
            </p:extLst>
          </p:nvPr>
        </p:nvGraphicFramePr>
        <p:xfrm>
          <a:off x="3522695" y="4676532"/>
          <a:ext cx="7239000" cy="610184"/>
        </p:xfrm>
        <a:graphic>
          <a:graphicData uri="http://schemas.openxmlformats.org/drawingml/2006/table">
            <a:tbl>
              <a:tblPr firstRow="1" bandRow="1">
                <a:noFill/>
              </a:tblPr>
              <a:tblGrid>
                <a:gridCol w="7239000"/>
              </a:tblGrid>
              <a:tr h="610184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rPr lang="en-US" sz="1600" u="none" strike="noStrike" cap="none" baseline="0" dirty="0">
                          <a:solidFill>
                            <a:schemeClr val="tx2"/>
                          </a:solidFill>
                        </a:rPr>
                        <a:t>Formal, hierarchical. People most comfortable in the presence of a hierarchy in which they know their position and the customs/rules for behavior in the situation. </a:t>
                      </a:r>
                    </a:p>
                  </a:txBody>
                  <a:tcPr marL="91450" marR="91450" marT="45725" marB="45725"/>
                </a:tc>
              </a:tr>
            </a:tbl>
          </a:graphicData>
        </a:graphic>
      </p:graphicFrame>
      <p:graphicFrame>
        <p:nvGraphicFramePr>
          <p:cNvPr id="252" name="Shape 252"/>
          <p:cNvGraphicFramePr/>
          <p:nvPr>
            <p:extLst>
              <p:ext uri="{D42A27DB-BD31-4B8C-83A1-F6EECF244321}">
                <p14:modId xmlns:p14="http://schemas.microsoft.com/office/powerpoint/2010/main" val="929347149"/>
              </p:ext>
            </p:extLst>
          </p:nvPr>
        </p:nvGraphicFramePr>
        <p:xfrm>
          <a:off x="3522695" y="5306248"/>
          <a:ext cx="7239000" cy="579130"/>
        </p:xfrm>
        <a:graphic>
          <a:graphicData uri="http://schemas.openxmlformats.org/drawingml/2006/table">
            <a:tbl>
              <a:tblPr firstRow="1" bandRow="1">
                <a:noFill/>
              </a:tblPr>
              <a:tblGrid>
                <a:gridCol w="7239000"/>
              </a:tblGrid>
              <a:tr h="393674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rPr lang="en-US" sz="1600" u="none" strike="noStrike" cap="none" baseline="0" dirty="0">
                          <a:solidFill>
                            <a:schemeClr val="tx2"/>
                          </a:solidFill>
                        </a:rPr>
                        <a:t>Informal, egalitarian. People most comfortable with their social equals; importance of social rankings minimized.</a:t>
                      </a:r>
                    </a:p>
                  </a:txBody>
                  <a:tcPr marL="91450" marR="91450" marT="45725" marB="45725">
                    <a:solidFill>
                      <a:schemeClr val="lt2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55999619"/>
      </p:ext>
    </p:extLst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Shape 257"/>
          <p:cNvSpPr txBox="1">
            <a:spLocks noGrp="1"/>
          </p:cNvSpPr>
          <p:nvPr>
            <p:ph type="title"/>
          </p:nvPr>
        </p:nvSpPr>
        <p:spPr>
          <a:xfrm>
            <a:off x="2484492" y="528033"/>
            <a:ext cx="8372398" cy="1207393"/>
          </a:xfrm>
          <a:prstGeom prst="rect">
            <a:avLst/>
          </a:prstGeom>
          <a:noFill/>
          <a:ln>
            <a:noFill/>
          </a:ln>
        </p:spPr>
        <p:txBody>
          <a:bodyPr vert="horz" lIns="91425" tIns="45700" rIns="91425" bIns="45700" rtlCol="0" anchor="ctr" anchorCtr="0">
            <a:noAutofit/>
          </a:bodyPr>
          <a:lstStyle/>
          <a:p>
            <a:pPr algn="ctr">
              <a:spcBef>
                <a:spcPts val="0"/>
              </a:spcBef>
              <a:buClr>
                <a:srgbClr val="FFFFFF"/>
              </a:buClr>
              <a:buSzPct val="25000"/>
            </a:pPr>
            <a:r>
              <a:rPr lang="en-US" sz="3200" cap="none" dirty="0">
                <a:solidFill>
                  <a:srgbClr val="FF0000"/>
                </a:solidFill>
                <a:latin typeface="Galdeano"/>
                <a:ea typeface="Galdeano"/>
                <a:cs typeface="Galdeano"/>
                <a:sym typeface="Galdeano"/>
              </a:rPr>
              <a:t>SOME GENERAL DIFFERENCES BETWEEN TAIWANESE AND AMERICAN CULTURES.</a:t>
            </a:r>
          </a:p>
        </p:txBody>
      </p:sp>
      <p:graphicFrame>
        <p:nvGraphicFramePr>
          <p:cNvPr id="258" name="Shape 258"/>
          <p:cNvGraphicFramePr/>
          <p:nvPr>
            <p:extLst>
              <p:ext uri="{D42A27DB-BD31-4B8C-83A1-F6EECF244321}">
                <p14:modId xmlns:p14="http://schemas.microsoft.com/office/powerpoint/2010/main" val="1709672061"/>
              </p:ext>
            </p:extLst>
          </p:nvPr>
        </p:nvGraphicFramePr>
        <p:xfrm>
          <a:off x="1571223" y="2743200"/>
          <a:ext cx="1514158" cy="990600"/>
        </p:xfrm>
        <a:graphic>
          <a:graphicData uri="http://schemas.openxmlformats.org/drawingml/2006/table">
            <a:tbl>
              <a:tblPr firstRow="1" bandRow="1">
                <a:noFill/>
              </a:tblPr>
              <a:tblGrid>
                <a:gridCol w="1514158"/>
              </a:tblGrid>
              <a:tr h="5027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800" b="1" u="none" strike="noStrike" cap="none" baseline="0" dirty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Taiwanese</a:t>
                      </a:r>
                    </a:p>
                  </a:txBody>
                  <a:tcPr marL="91450" marR="91450" marT="45725" marB="45725"/>
                </a:tc>
              </a:tr>
              <a:tr h="4878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800" b="1" u="none" strike="noStrike" cap="none" baseline="0" dirty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Americans</a:t>
                      </a:r>
                    </a:p>
                  </a:txBody>
                  <a:tcPr marL="91450" marR="91450" marT="45725" marB="45725"/>
                </a:tc>
              </a:tr>
            </a:tbl>
          </a:graphicData>
        </a:graphic>
      </p:graphicFrame>
      <p:graphicFrame>
        <p:nvGraphicFramePr>
          <p:cNvPr id="259" name="Shape 259"/>
          <p:cNvGraphicFramePr/>
          <p:nvPr>
            <p:extLst>
              <p:ext uri="{D42A27DB-BD31-4B8C-83A1-F6EECF244321}">
                <p14:modId xmlns:p14="http://schemas.microsoft.com/office/powerpoint/2010/main" val="786063233"/>
              </p:ext>
            </p:extLst>
          </p:nvPr>
        </p:nvGraphicFramePr>
        <p:xfrm>
          <a:off x="3085381" y="2286000"/>
          <a:ext cx="8232864" cy="457210"/>
        </p:xfrm>
        <a:graphic>
          <a:graphicData uri="http://schemas.openxmlformats.org/drawingml/2006/table">
            <a:tbl>
              <a:tblPr firstRow="1" bandRow="1">
                <a:noFill/>
              </a:tblPr>
              <a:tblGrid>
                <a:gridCol w="8232864"/>
              </a:tblGrid>
              <a:tr h="453398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Galdeano"/>
                        <a:buNone/>
                      </a:pPr>
                      <a:r>
                        <a:rPr lang="en-US" sz="2400" b="1" u="none" strike="noStrike" cap="none" baseline="0" dirty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Obligation</a:t>
                      </a:r>
                    </a:p>
                  </a:txBody>
                  <a:tcPr marL="91450" marR="91450" marT="45725" marB="45725">
                    <a:solidFill>
                      <a:srgbClr val="8EB4E4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60" name="Shape 260"/>
          <p:cNvGraphicFramePr/>
          <p:nvPr>
            <p:extLst>
              <p:ext uri="{D42A27DB-BD31-4B8C-83A1-F6EECF244321}">
                <p14:modId xmlns:p14="http://schemas.microsoft.com/office/powerpoint/2010/main" val="1827727258"/>
              </p:ext>
            </p:extLst>
          </p:nvPr>
        </p:nvGraphicFramePr>
        <p:xfrm>
          <a:off x="3085381" y="2743201"/>
          <a:ext cx="8232864" cy="447050"/>
        </p:xfrm>
        <a:graphic>
          <a:graphicData uri="http://schemas.openxmlformats.org/drawingml/2006/table">
            <a:tbl>
              <a:tblPr firstRow="1" bandRow="1">
                <a:noFill/>
              </a:tblPr>
              <a:tblGrid>
                <a:gridCol w="8232864"/>
              </a:tblGrid>
              <a:tr h="4470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rPr lang="en-US" sz="1600" u="none" strike="noStrike" cap="none" baseline="0" dirty="0">
                          <a:solidFill>
                            <a:schemeClr val="tx2"/>
                          </a:solidFill>
                        </a:rPr>
                        <a:t>Relationships with other people involve reciprocal obligations.</a:t>
                      </a:r>
                    </a:p>
                  </a:txBody>
                  <a:tcPr marL="91450" marR="91450" marT="45725" marB="45725"/>
                </a:tc>
              </a:tr>
            </a:tbl>
          </a:graphicData>
        </a:graphic>
      </p:graphicFrame>
      <p:graphicFrame>
        <p:nvGraphicFramePr>
          <p:cNvPr id="261" name="Shape 261"/>
          <p:cNvGraphicFramePr/>
          <p:nvPr>
            <p:extLst>
              <p:ext uri="{D42A27DB-BD31-4B8C-83A1-F6EECF244321}">
                <p14:modId xmlns:p14="http://schemas.microsoft.com/office/powerpoint/2010/main" val="4069438112"/>
              </p:ext>
            </p:extLst>
          </p:nvPr>
        </p:nvGraphicFramePr>
        <p:xfrm>
          <a:off x="3085381" y="3200400"/>
          <a:ext cx="8232864" cy="533400"/>
        </p:xfrm>
        <a:graphic>
          <a:graphicData uri="http://schemas.openxmlformats.org/drawingml/2006/table">
            <a:tbl>
              <a:tblPr firstRow="1" bandRow="1">
                <a:noFill/>
              </a:tblPr>
              <a:tblGrid>
                <a:gridCol w="8232864"/>
              </a:tblGrid>
              <a:tr h="53340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rPr lang="en-US" sz="1600" u="none" strike="noStrike" cap="none" baseline="0" dirty="0">
                          <a:solidFill>
                            <a:schemeClr val="tx2"/>
                          </a:solidFill>
                        </a:rPr>
                        <a:t>People avoid interdependent relationships and situations that might entail long-term obligations.</a:t>
                      </a:r>
                    </a:p>
                  </a:txBody>
                  <a:tcPr marL="91450" marR="91450" marT="45725" marB="45725">
                    <a:solidFill>
                      <a:schemeClr val="lt2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62" name="Shape 262"/>
          <p:cNvGraphicFramePr/>
          <p:nvPr>
            <p:extLst>
              <p:ext uri="{D42A27DB-BD31-4B8C-83A1-F6EECF244321}">
                <p14:modId xmlns:p14="http://schemas.microsoft.com/office/powerpoint/2010/main" val="3717949930"/>
              </p:ext>
            </p:extLst>
          </p:nvPr>
        </p:nvGraphicFramePr>
        <p:xfrm>
          <a:off x="1571223" y="4419601"/>
          <a:ext cx="1514158" cy="1410400"/>
        </p:xfrm>
        <a:graphic>
          <a:graphicData uri="http://schemas.openxmlformats.org/drawingml/2006/table">
            <a:tbl>
              <a:tblPr firstRow="1" bandRow="1">
                <a:noFill/>
              </a:tblPr>
              <a:tblGrid>
                <a:gridCol w="1514158"/>
              </a:tblGrid>
              <a:tr h="76200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800" b="1" u="none" strike="noStrike" cap="none" baseline="0" dirty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Taiwanese</a:t>
                      </a:r>
                    </a:p>
                  </a:txBody>
                  <a:tcPr marL="91450" marR="91450" marT="45725" marB="45725"/>
                </a:tc>
              </a:tr>
              <a:tr h="64840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800" b="1" u="none" strike="noStrike" cap="none" baseline="0" dirty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Americans</a:t>
                      </a:r>
                    </a:p>
                  </a:txBody>
                  <a:tcPr marL="91450" marR="91450" marT="45725" marB="45725"/>
                </a:tc>
              </a:tr>
            </a:tbl>
          </a:graphicData>
        </a:graphic>
      </p:graphicFrame>
      <p:graphicFrame>
        <p:nvGraphicFramePr>
          <p:cNvPr id="263" name="Shape 263"/>
          <p:cNvGraphicFramePr/>
          <p:nvPr>
            <p:extLst>
              <p:ext uri="{D42A27DB-BD31-4B8C-83A1-F6EECF244321}">
                <p14:modId xmlns:p14="http://schemas.microsoft.com/office/powerpoint/2010/main" val="979087426"/>
              </p:ext>
            </p:extLst>
          </p:nvPr>
        </p:nvGraphicFramePr>
        <p:xfrm>
          <a:off x="3085381" y="3931266"/>
          <a:ext cx="8232864" cy="457210"/>
        </p:xfrm>
        <a:graphic>
          <a:graphicData uri="http://schemas.openxmlformats.org/drawingml/2006/table">
            <a:tbl>
              <a:tblPr firstRow="1" bandRow="1">
                <a:noFill/>
              </a:tblPr>
              <a:tblGrid>
                <a:gridCol w="8232864"/>
              </a:tblGrid>
              <a:tr h="38100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rPr lang="en-US" sz="2400" b="1" u="none" strike="noStrike" cap="none" baseline="0" dirty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Friendship</a:t>
                      </a:r>
                    </a:p>
                  </a:txBody>
                  <a:tcPr marL="91450" marR="91450" marT="45725" marB="45725">
                    <a:solidFill>
                      <a:srgbClr val="8EB4E4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64" name="Shape 264"/>
          <p:cNvGraphicFramePr/>
          <p:nvPr>
            <p:extLst>
              <p:ext uri="{D42A27DB-BD31-4B8C-83A1-F6EECF244321}">
                <p14:modId xmlns:p14="http://schemas.microsoft.com/office/powerpoint/2010/main" val="2010937303"/>
              </p:ext>
            </p:extLst>
          </p:nvPr>
        </p:nvGraphicFramePr>
        <p:xfrm>
          <a:off x="3079124" y="4408871"/>
          <a:ext cx="8239121" cy="761998"/>
        </p:xfrm>
        <a:graphic>
          <a:graphicData uri="http://schemas.openxmlformats.org/drawingml/2006/table">
            <a:tbl>
              <a:tblPr firstRow="1" bandRow="1">
                <a:noFill/>
              </a:tblPr>
              <a:tblGrid>
                <a:gridCol w="8239121"/>
              </a:tblGrid>
              <a:tr h="761998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rPr lang="en-US" sz="1600" u="none" strike="noStrike" cap="none" baseline="0" dirty="0">
                          <a:solidFill>
                            <a:schemeClr val="tx2"/>
                          </a:solidFill>
                        </a:rPr>
                        <a:t>Small number of close, lifelong friends who feel deeply obligated to give each other whatever help might seem required.</a:t>
                      </a:r>
                    </a:p>
                  </a:txBody>
                  <a:tcPr marL="91450" marR="91450" marT="45725" marB="45725"/>
                </a:tc>
              </a:tr>
            </a:tbl>
          </a:graphicData>
        </a:graphic>
      </p:graphicFrame>
      <p:graphicFrame>
        <p:nvGraphicFramePr>
          <p:cNvPr id="265" name="Shape 265"/>
          <p:cNvGraphicFramePr/>
          <p:nvPr>
            <p:extLst>
              <p:ext uri="{D42A27DB-BD31-4B8C-83A1-F6EECF244321}">
                <p14:modId xmlns:p14="http://schemas.microsoft.com/office/powerpoint/2010/main" val="2911291629"/>
              </p:ext>
            </p:extLst>
          </p:nvPr>
        </p:nvGraphicFramePr>
        <p:xfrm>
          <a:off x="3079123" y="5181599"/>
          <a:ext cx="8239122" cy="644600"/>
        </p:xfrm>
        <a:graphic>
          <a:graphicData uri="http://schemas.openxmlformats.org/drawingml/2006/table">
            <a:tbl>
              <a:tblPr firstRow="1" bandRow="1">
                <a:noFill/>
              </a:tblPr>
              <a:tblGrid>
                <a:gridCol w="8239122"/>
              </a:tblGrid>
              <a:tr h="64460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rPr lang="en-US" sz="1600" u="none" strike="noStrike" cap="none" baseline="0" dirty="0">
                          <a:solidFill>
                            <a:schemeClr val="tx2"/>
                          </a:solidFill>
                        </a:rPr>
                        <a:t>Large collection of "friends" and acquaintances which changes over time and involves only limited mutual obligations.</a:t>
                      </a:r>
                    </a:p>
                  </a:txBody>
                  <a:tcPr marL="91450" marR="91450" marT="45725" marB="45725">
                    <a:solidFill>
                      <a:schemeClr val="lt2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26329251"/>
      </p:ext>
    </p:extLst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Shape 270"/>
          <p:cNvSpPr txBox="1">
            <a:spLocks noGrp="1"/>
          </p:cNvSpPr>
          <p:nvPr>
            <p:ph type="title"/>
          </p:nvPr>
        </p:nvSpPr>
        <p:spPr>
          <a:xfrm>
            <a:off x="2586508" y="718324"/>
            <a:ext cx="7162799" cy="1252727"/>
          </a:xfrm>
          <a:prstGeom prst="rect">
            <a:avLst/>
          </a:prstGeom>
          <a:noFill/>
          <a:ln>
            <a:noFill/>
          </a:ln>
        </p:spPr>
        <p:txBody>
          <a:bodyPr vert="horz" lIns="91425" tIns="45700" rIns="91425" bIns="45700" rtlCol="0" anchor="ctr" anchorCtr="0">
            <a:noAutofit/>
          </a:bodyPr>
          <a:lstStyle/>
          <a:p>
            <a:pPr algn="ctr">
              <a:spcBef>
                <a:spcPts val="0"/>
              </a:spcBef>
              <a:buClr>
                <a:srgbClr val="FFFFFF"/>
              </a:buClr>
              <a:buSzPct val="25000"/>
            </a:pPr>
            <a:r>
              <a:rPr lang="en-US" sz="2800" cap="none" dirty="0">
                <a:solidFill>
                  <a:srgbClr val="FF0000"/>
                </a:solidFill>
                <a:latin typeface="Galdeano"/>
                <a:ea typeface="Galdeano"/>
                <a:cs typeface="Galdeano"/>
                <a:sym typeface="Galdeano"/>
              </a:rPr>
              <a:t>SOME GENERAL DIFFERENCES BETWEEN TAIWANESE AND AMERICAN CULTURES.</a:t>
            </a:r>
          </a:p>
        </p:txBody>
      </p:sp>
      <p:graphicFrame>
        <p:nvGraphicFramePr>
          <p:cNvPr id="271" name="Shape 271"/>
          <p:cNvGraphicFramePr/>
          <p:nvPr>
            <p:extLst>
              <p:ext uri="{D42A27DB-BD31-4B8C-83A1-F6EECF244321}">
                <p14:modId xmlns:p14="http://schemas.microsoft.com/office/powerpoint/2010/main" val="1988173891"/>
              </p:ext>
            </p:extLst>
          </p:nvPr>
        </p:nvGraphicFramePr>
        <p:xfrm>
          <a:off x="1676400" y="2819400"/>
          <a:ext cx="1295400" cy="990600"/>
        </p:xfrm>
        <a:graphic>
          <a:graphicData uri="http://schemas.openxmlformats.org/drawingml/2006/table">
            <a:tbl>
              <a:tblPr firstRow="1" bandRow="1">
                <a:noFill/>
              </a:tblPr>
              <a:tblGrid>
                <a:gridCol w="1295400"/>
              </a:tblGrid>
              <a:tr h="5027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800" b="1" u="none" strike="noStrike" cap="none" baseline="0" dirty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Taiwanese</a:t>
                      </a:r>
                    </a:p>
                  </a:txBody>
                  <a:tcPr marL="91450" marR="91450" marT="45725" marB="45725"/>
                </a:tc>
              </a:tr>
              <a:tr h="4878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800" b="1" u="none" strike="noStrike" cap="none" baseline="0" dirty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Americans</a:t>
                      </a:r>
                    </a:p>
                  </a:txBody>
                  <a:tcPr marL="91450" marR="91450" marT="45725" marB="45725"/>
                </a:tc>
              </a:tr>
            </a:tbl>
          </a:graphicData>
        </a:graphic>
      </p:graphicFrame>
      <p:graphicFrame>
        <p:nvGraphicFramePr>
          <p:cNvPr id="272" name="Shape 272"/>
          <p:cNvGraphicFramePr/>
          <p:nvPr>
            <p:extLst>
              <p:ext uri="{D42A27DB-BD31-4B8C-83A1-F6EECF244321}">
                <p14:modId xmlns:p14="http://schemas.microsoft.com/office/powerpoint/2010/main" val="2694394128"/>
              </p:ext>
            </p:extLst>
          </p:nvPr>
        </p:nvGraphicFramePr>
        <p:xfrm>
          <a:off x="2971800" y="2362186"/>
          <a:ext cx="7239000" cy="457210"/>
        </p:xfrm>
        <a:graphic>
          <a:graphicData uri="http://schemas.openxmlformats.org/drawingml/2006/table">
            <a:tbl>
              <a:tblPr firstRow="1" bandRow="1">
                <a:noFill/>
              </a:tblPr>
              <a:tblGrid>
                <a:gridCol w="7239000"/>
              </a:tblGrid>
              <a:tr h="3810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Galdeano"/>
                        <a:buNone/>
                      </a:pPr>
                      <a:r>
                        <a:rPr lang="en-US" sz="2400" b="1" u="none" strike="noStrike" cap="none" baseline="0" dirty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Task vs. Relationship Orientation</a:t>
                      </a:r>
                    </a:p>
                  </a:txBody>
                  <a:tcPr marL="91450" marR="91450" marT="45725" marB="45725">
                    <a:solidFill>
                      <a:srgbClr val="8EB4E4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73" name="Shape 273"/>
          <p:cNvGraphicFramePr/>
          <p:nvPr>
            <p:extLst>
              <p:ext uri="{D42A27DB-BD31-4B8C-83A1-F6EECF244321}">
                <p14:modId xmlns:p14="http://schemas.microsoft.com/office/powerpoint/2010/main" val="4294407351"/>
              </p:ext>
            </p:extLst>
          </p:nvPr>
        </p:nvGraphicFramePr>
        <p:xfrm>
          <a:off x="2971800" y="2819401"/>
          <a:ext cx="7239000" cy="579130"/>
        </p:xfrm>
        <a:graphic>
          <a:graphicData uri="http://schemas.openxmlformats.org/drawingml/2006/table">
            <a:tbl>
              <a:tblPr firstRow="1" bandRow="1">
                <a:noFill/>
              </a:tblPr>
              <a:tblGrid>
                <a:gridCol w="7239000"/>
              </a:tblGrid>
              <a:tr h="4470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rPr lang="en-US" sz="1600" u="none" strike="noStrike" cap="none" baseline="0" dirty="0">
                          <a:solidFill>
                            <a:schemeClr val="tx2"/>
                          </a:solidFill>
                        </a:rPr>
                        <a:t>Relationship-oriented:  Maintaining a harmonious relationship has priority over accomplishing tasks.</a:t>
                      </a:r>
                    </a:p>
                  </a:txBody>
                  <a:tcPr marL="91450" marR="91450" marT="45725" marB="45725"/>
                </a:tc>
              </a:tr>
            </a:tbl>
          </a:graphicData>
        </a:graphic>
      </p:graphicFrame>
      <p:graphicFrame>
        <p:nvGraphicFramePr>
          <p:cNvPr id="274" name="Shape 274"/>
          <p:cNvGraphicFramePr/>
          <p:nvPr>
            <p:extLst>
              <p:ext uri="{D42A27DB-BD31-4B8C-83A1-F6EECF244321}">
                <p14:modId xmlns:p14="http://schemas.microsoft.com/office/powerpoint/2010/main" val="1135285762"/>
              </p:ext>
            </p:extLst>
          </p:nvPr>
        </p:nvGraphicFramePr>
        <p:xfrm>
          <a:off x="2971800" y="3429001"/>
          <a:ext cx="7239000" cy="370850"/>
        </p:xfrm>
        <a:graphic>
          <a:graphicData uri="http://schemas.openxmlformats.org/drawingml/2006/table">
            <a:tbl>
              <a:tblPr firstRow="1" bandRow="1">
                <a:noFill/>
              </a:tblPr>
              <a:tblGrid>
                <a:gridCol w="7239000"/>
              </a:tblGrid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rPr lang="en-US" sz="1600" u="none" strike="noStrike" cap="none" baseline="0" dirty="0">
                          <a:solidFill>
                            <a:schemeClr val="tx2"/>
                          </a:solidFill>
                        </a:rPr>
                        <a:t>Task-oriented.  Relationships are less important than getting the work done.</a:t>
                      </a:r>
                    </a:p>
                  </a:txBody>
                  <a:tcPr marL="91450" marR="91450" marT="45725" marB="45725">
                    <a:solidFill>
                      <a:schemeClr val="lt2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75" name="Shape 275"/>
          <p:cNvGraphicFramePr/>
          <p:nvPr>
            <p:extLst>
              <p:ext uri="{D42A27DB-BD31-4B8C-83A1-F6EECF244321}">
                <p14:modId xmlns:p14="http://schemas.microsoft.com/office/powerpoint/2010/main" val="1642731127"/>
              </p:ext>
            </p:extLst>
          </p:nvPr>
        </p:nvGraphicFramePr>
        <p:xfrm>
          <a:off x="1676400" y="4572000"/>
          <a:ext cx="1295400" cy="1334200"/>
        </p:xfrm>
        <a:graphic>
          <a:graphicData uri="http://schemas.openxmlformats.org/drawingml/2006/table">
            <a:tbl>
              <a:tblPr firstRow="1" bandRow="1">
                <a:noFill/>
              </a:tblPr>
              <a:tblGrid>
                <a:gridCol w="1295400"/>
              </a:tblGrid>
              <a:tr h="68580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800" b="1" u="none" strike="noStrike" cap="none" baseline="0" dirty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Taiwanese</a:t>
                      </a:r>
                    </a:p>
                  </a:txBody>
                  <a:tcPr marL="91450" marR="91450" marT="45725" marB="45725"/>
                </a:tc>
              </a:tr>
              <a:tr h="64840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800" b="1" u="none" strike="noStrike" cap="none" baseline="0" dirty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Americans</a:t>
                      </a:r>
                    </a:p>
                  </a:txBody>
                  <a:tcPr marL="91450" marR="91450" marT="45725" marB="45725"/>
                </a:tc>
              </a:tr>
            </a:tbl>
          </a:graphicData>
        </a:graphic>
      </p:graphicFrame>
      <p:graphicFrame>
        <p:nvGraphicFramePr>
          <p:cNvPr id="276" name="Shape 276"/>
          <p:cNvGraphicFramePr/>
          <p:nvPr>
            <p:extLst>
              <p:ext uri="{D42A27DB-BD31-4B8C-83A1-F6EECF244321}">
                <p14:modId xmlns:p14="http://schemas.microsoft.com/office/powerpoint/2010/main" val="2308798352"/>
              </p:ext>
            </p:extLst>
          </p:nvPr>
        </p:nvGraphicFramePr>
        <p:xfrm>
          <a:off x="2971800" y="4127429"/>
          <a:ext cx="7239000" cy="457210"/>
        </p:xfrm>
        <a:graphic>
          <a:graphicData uri="http://schemas.openxmlformats.org/drawingml/2006/table">
            <a:tbl>
              <a:tblPr firstRow="1" bandRow="1">
                <a:noFill/>
              </a:tblPr>
              <a:tblGrid>
                <a:gridCol w="7239000"/>
              </a:tblGrid>
              <a:tr h="2286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Galdeano"/>
                        <a:buNone/>
                      </a:pPr>
                      <a:r>
                        <a:rPr lang="en-US" sz="2400" b="1" u="none" strike="noStrike" cap="none" baseline="0" dirty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Harmony vs. "Truth"</a:t>
                      </a:r>
                    </a:p>
                  </a:txBody>
                  <a:tcPr marL="91450" marR="91450" marT="45725" marB="45725">
                    <a:solidFill>
                      <a:srgbClr val="8EB4E4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77" name="Shape 277"/>
          <p:cNvGraphicFramePr/>
          <p:nvPr>
            <p:extLst>
              <p:ext uri="{D42A27DB-BD31-4B8C-83A1-F6EECF244321}">
                <p14:modId xmlns:p14="http://schemas.microsoft.com/office/powerpoint/2010/main" val="3143630191"/>
              </p:ext>
            </p:extLst>
          </p:nvPr>
        </p:nvGraphicFramePr>
        <p:xfrm>
          <a:off x="2971800" y="4597277"/>
          <a:ext cx="7239000" cy="695842"/>
        </p:xfrm>
        <a:graphic>
          <a:graphicData uri="http://schemas.openxmlformats.org/drawingml/2006/table">
            <a:tbl>
              <a:tblPr firstRow="1" bandRow="1">
                <a:noFill/>
              </a:tblPr>
              <a:tblGrid>
                <a:gridCol w="7239000"/>
              </a:tblGrid>
              <a:tr h="695842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rPr lang="en-US" sz="1600" u="none" strike="noStrike" cap="none" baseline="0" dirty="0">
                          <a:solidFill>
                            <a:schemeClr val="tx2"/>
                          </a:solidFill>
                        </a:rPr>
                        <a:t>Avoid direct confrontation, open criticism, and controversial topics.  Concern maintaining harmony and with "</a:t>
                      </a:r>
                      <a:r>
                        <a:rPr lang="en-US" sz="1600" u="sng" strike="noStrike" cap="none" baseline="0" dirty="0">
                          <a:solidFill>
                            <a:schemeClr val="tx2"/>
                          </a:solidFill>
                        </a:rPr>
                        <a:t>face</a:t>
                      </a:r>
                      <a:r>
                        <a:rPr lang="en-US" sz="1600" u="none" strike="noStrike" cap="none" baseline="0" dirty="0">
                          <a:solidFill>
                            <a:schemeClr val="tx2"/>
                          </a:solidFill>
                        </a:rPr>
                        <a:t>."</a:t>
                      </a:r>
                    </a:p>
                  </a:txBody>
                  <a:tcPr marL="91450" marR="91450" marT="45725" marB="45725"/>
                </a:tc>
              </a:tr>
            </a:tbl>
          </a:graphicData>
        </a:graphic>
      </p:graphicFrame>
      <p:graphicFrame>
        <p:nvGraphicFramePr>
          <p:cNvPr id="278" name="Shape 278"/>
          <p:cNvGraphicFramePr/>
          <p:nvPr>
            <p:extLst>
              <p:ext uri="{D42A27DB-BD31-4B8C-83A1-F6EECF244321}">
                <p14:modId xmlns:p14="http://schemas.microsoft.com/office/powerpoint/2010/main" val="3217020525"/>
              </p:ext>
            </p:extLst>
          </p:nvPr>
        </p:nvGraphicFramePr>
        <p:xfrm>
          <a:off x="2971800" y="5293119"/>
          <a:ext cx="7239000" cy="579130"/>
        </p:xfrm>
        <a:graphic>
          <a:graphicData uri="http://schemas.openxmlformats.org/drawingml/2006/table">
            <a:tbl>
              <a:tblPr firstRow="1" bandRow="1">
                <a:noFill/>
              </a:tblPr>
              <a:tblGrid>
                <a:gridCol w="7239000"/>
              </a:tblGrid>
              <a:tr h="4267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rPr lang="en-US" sz="1600" u="none" strike="noStrike" cap="none" baseline="0" dirty="0">
                          <a:solidFill>
                            <a:schemeClr val="tx2"/>
                          </a:solidFill>
                        </a:rPr>
                        <a:t>Willing to confront directly, criticize, discuss controversial topics, press personal opinions about what they consider "the truth.  Little concern with "</a:t>
                      </a:r>
                      <a:r>
                        <a:rPr lang="en-US" sz="1600" u="sng" strike="noStrike" cap="none" baseline="0" dirty="0">
                          <a:solidFill>
                            <a:schemeClr val="tx2"/>
                          </a:solidFill>
                        </a:rPr>
                        <a:t>face</a:t>
                      </a:r>
                      <a:r>
                        <a:rPr lang="en-US" sz="1600" u="none" strike="noStrike" cap="none" baseline="0" dirty="0">
                          <a:solidFill>
                            <a:schemeClr val="tx2"/>
                          </a:solidFill>
                        </a:rPr>
                        <a:t>."</a:t>
                      </a:r>
                    </a:p>
                  </a:txBody>
                  <a:tcPr marL="91450" marR="91450" marT="45725" marB="45725">
                    <a:solidFill>
                      <a:schemeClr val="lt2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0418856"/>
      </p:ext>
    </p:extLst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Shape 283"/>
          <p:cNvSpPr txBox="1">
            <a:spLocks noGrp="1"/>
          </p:cNvSpPr>
          <p:nvPr>
            <p:ph type="title"/>
          </p:nvPr>
        </p:nvSpPr>
        <p:spPr>
          <a:xfrm>
            <a:off x="2625145" y="652275"/>
            <a:ext cx="7162799" cy="1252727"/>
          </a:xfrm>
          <a:prstGeom prst="rect">
            <a:avLst/>
          </a:prstGeom>
          <a:noFill/>
          <a:ln>
            <a:noFill/>
          </a:ln>
        </p:spPr>
        <p:txBody>
          <a:bodyPr vert="horz" lIns="91425" tIns="45700" rIns="91425" bIns="45700" rtlCol="0" anchor="ctr" anchorCtr="0">
            <a:noAutofit/>
          </a:bodyPr>
          <a:lstStyle/>
          <a:p>
            <a:pPr algn="ctr">
              <a:spcBef>
                <a:spcPts val="0"/>
              </a:spcBef>
              <a:buClr>
                <a:srgbClr val="FFFFFF"/>
              </a:buClr>
              <a:buSzPct val="25000"/>
            </a:pPr>
            <a:r>
              <a:rPr lang="en-US" sz="2800" cap="none" dirty="0">
                <a:solidFill>
                  <a:srgbClr val="FF0000"/>
                </a:solidFill>
                <a:latin typeface="Galdeano"/>
                <a:ea typeface="Galdeano"/>
                <a:cs typeface="Galdeano"/>
                <a:sym typeface="Galdeano"/>
              </a:rPr>
              <a:t>SOME GENERAL DIFFERENCES BETWEEN TAIWANESE AND AMERICAN CULTURES.</a:t>
            </a:r>
          </a:p>
        </p:txBody>
      </p:sp>
      <p:graphicFrame>
        <p:nvGraphicFramePr>
          <p:cNvPr id="284" name="Shape 284"/>
          <p:cNvGraphicFramePr/>
          <p:nvPr>
            <p:extLst>
              <p:ext uri="{D42A27DB-BD31-4B8C-83A1-F6EECF244321}">
                <p14:modId xmlns:p14="http://schemas.microsoft.com/office/powerpoint/2010/main" val="3095860593"/>
              </p:ext>
            </p:extLst>
          </p:nvPr>
        </p:nvGraphicFramePr>
        <p:xfrm>
          <a:off x="1676400" y="2666999"/>
          <a:ext cx="1295400" cy="990600"/>
        </p:xfrm>
        <a:graphic>
          <a:graphicData uri="http://schemas.openxmlformats.org/drawingml/2006/table">
            <a:tbl>
              <a:tblPr firstRow="1" bandRow="1">
                <a:noFill/>
              </a:tblPr>
              <a:tblGrid>
                <a:gridCol w="1295400"/>
              </a:tblGrid>
              <a:tr h="5027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800" b="1" u="none" strike="noStrike" cap="none" baseline="0" dirty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Taiwanese</a:t>
                      </a:r>
                    </a:p>
                  </a:txBody>
                  <a:tcPr marL="91450" marR="91450" marT="45725" marB="45725"/>
                </a:tc>
              </a:tr>
              <a:tr h="4878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800" b="1" u="none" strike="noStrike" cap="none" baseline="0" dirty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Americans</a:t>
                      </a:r>
                    </a:p>
                  </a:txBody>
                  <a:tcPr marL="91450" marR="91450" marT="45725" marB="45725"/>
                </a:tc>
              </a:tr>
            </a:tbl>
          </a:graphicData>
        </a:graphic>
      </p:graphicFrame>
      <p:graphicFrame>
        <p:nvGraphicFramePr>
          <p:cNvPr id="285" name="Shape 285"/>
          <p:cNvGraphicFramePr/>
          <p:nvPr>
            <p:extLst>
              <p:ext uri="{D42A27DB-BD31-4B8C-83A1-F6EECF244321}">
                <p14:modId xmlns:p14="http://schemas.microsoft.com/office/powerpoint/2010/main" val="4013979383"/>
              </p:ext>
            </p:extLst>
          </p:nvPr>
        </p:nvGraphicFramePr>
        <p:xfrm>
          <a:off x="2971800" y="2194560"/>
          <a:ext cx="7239000" cy="457210"/>
        </p:xfrm>
        <a:graphic>
          <a:graphicData uri="http://schemas.openxmlformats.org/drawingml/2006/table">
            <a:tbl>
              <a:tblPr firstRow="1" bandRow="1">
                <a:noFill/>
              </a:tblPr>
              <a:tblGrid>
                <a:gridCol w="7239000"/>
              </a:tblGrid>
              <a:tr h="42372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rPr lang="en-US" sz="2400" b="1" u="none" strike="noStrike" cap="none" baseline="0" dirty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Time Consciousness</a:t>
                      </a:r>
                    </a:p>
                  </a:txBody>
                  <a:tcPr marL="91450" marR="91450" marT="45725" marB="45725">
                    <a:solidFill>
                      <a:srgbClr val="8EB4E4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86" name="Shape 286"/>
          <p:cNvGraphicFramePr/>
          <p:nvPr>
            <p:extLst>
              <p:ext uri="{D42A27DB-BD31-4B8C-83A1-F6EECF244321}">
                <p14:modId xmlns:p14="http://schemas.microsoft.com/office/powerpoint/2010/main" val="4223706083"/>
              </p:ext>
            </p:extLst>
          </p:nvPr>
        </p:nvGraphicFramePr>
        <p:xfrm>
          <a:off x="2971800" y="2666999"/>
          <a:ext cx="7239000" cy="488323"/>
        </p:xfrm>
        <a:graphic>
          <a:graphicData uri="http://schemas.openxmlformats.org/drawingml/2006/table">
            <a:tbl>
              <a:tblPr firstRow="1" bandRow="1">
                <a:noFill/>
              </a:tblPr>
              <a:tblGrid>
                <a:gridCol w="7239000"/>
              </a:tblGrid>
              <a:tr h="488323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rPr lang="en-US" sz="1600" u="none" strike="noStrike" cap="none" baseline="0" dirty="0">
                          <a:solidFill>
                            <a:schemeClr val="tx2"/>
                          </a:solidFill>
                        </a:rPr>
                        <a:t>Relatively more attention to the past and to the longer-term future.</a:t>
                      </a:r>
                    </a:p>
                  </a:txBody>
                  <a:tcPr marL="91450" marR="91450" marT="45725" marB="45725"/>
                </a:tc>
              </a:tr>
            </a:tbl>
          </a:graphicData>
        </a:graphic>
      </p:graphicFrame>
      <p:graphicFrame>
        <p:nvGraphicFramePr>
          <p:cNvPr id="287" name="Shape 287"/>
          <p:cNvGraphicFramePr/>
          <p:nvPr>
            <p:extLst>
              <p:ext uri="{D42A27DB-BD31-4B8C-83A1-F6EECF244321}">
                <p14:modId xmlns:p14="http://schemas.microsoft.com/office/powerpoint/2010/main" val="2230357224"/>
              </p:ext>
            </p:extLst>
          </p:nvPr>
        </p:nvGraphicFramePr>
        <p:xfrm>
          <a:off x="2971800" y="3155324"/>
          <a:ext cx="7239000" cy="502275"/>
        </p:xfrm>
        <a:graphic>
          <a:graphicData uri="http://schemas.openxmlformats.org/drawingml/2006/table">
            <a:tbl>
              <a:tblPr firstRow="1" bandRow="1">
                <a:noFill/>
              </a:tblPr>
              <a:tblGrid>
                <a:gridCol w="7239000"/>
              </a:tblGrid>
              <a:tr h="50227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rPr lang="en-US" sz="1600" u="none" strike="noStrike" cap="none" baseline="0" dirty="0">
                          <a:solidFill>
                            <a:schemeClr val="tx2"/>
                          </a:solidFill>
                        </a:rPr>
                        <a:t>Less interested in the past; eye on near-term future.</a:t>
                      </a:r>
                    </a:p>
                  </a:txBody>
                  <a:tcPr marL="91450" marR="91450" marT="45725" marB="45725">
                    <a:solidFill>
                      <a:schemeClr val="lt2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88" name="Shape 288"/>
          <p:cNvGraphicFramePr/>
          <p:nvPr>
            <p:extLst>
              <p:ext uri="{D42A27DB-BD31-4B8C-83A1-F6EECF244321}">
                <p14:modId xmlns:p14="http://schemas.microsoft.com/office/powerpoint/2010/main" val="952240956"/>
              </p:ext>
            </p:extLst>
          </p:nvPr>
        </p:nvGraphicFramePr>
        <p:xfrm>
          <a:off x="1676400" y="4494726"/>
          <a:ext cx="1295400" cy="1189802"/>
        </p:xfrm>
        <a:graphic>
          <a:graphicData uri="http://schemas.openxmlformats.org/drawingml/2006/table">
            <a:tbl>
              <a:tblPr firstRow="1" bandRow="1">
                <a:noFill/>
              </a:tblPr>
              <a:tblGrid>
                <a:gridCol w="1295400"/>
              </a:tblGrid>
              <a:tr h="586841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800" b="1" u="none" strike="noStrike" cap="none" baseline="0" dirty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Taiwanese</a:t>
                      </a:r>
                    </a:p>
                  </a:txBody>
                  <a:tcPr marL="91450" marR="91450" marT="45725" marB="45725"/>
                </a:tc>
              </a:tr>
              <a:tr h="602961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800" b="1" u="none" strike="noStrike" cap="none" baseline="0" dirty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Americans</a:t>
                      </a:r>
                    </a:p>
                  </a:txBody>
                  <a:tcPr marL="91450" marR="91450" marT="45725" marB="45725"/>
                </a:tc>
              </a:tr>
            </a:tbl>
          </a:graphicData>
        </a:graphic>
      </p:graphicFrame>
      <p:graphicFrame>
        <p:nvGraphicFramePr>
          <p:cNvPr id="289" name="Shape 289"/>
          <p:cNvGraphicFramePr/>
          <p:nvPr>
            <p:extLst>
              <p:ext uri="{D42A27DB-BD31-4B8C-83A1-F6EECF244321}">
                <p14:modId xmlns:p14="http://schemas.microsoft.com/office/powerpoint/2010/main" val="2081719185"/>
              </p:ext>
            </p:extLst>
          </p:nvPr>
        </p:nvGraphicFramePr>
        <p:xfrm>
          <a:off x="2971800" y="3995201"/>
          <a:ext cx="7239000" cy="457210"/>
        </p:xfrm>
        <a:graphic>
          <a:graphicData uri="http://schemas.openxmlformats.org/drawingml/2006/table">
            <a:tbl>
              <a:tblPr firstRow="1" bandRow="1">
                <a:noFill/>
              </a:tblPr>
              <a:tblGrid>
                <a:gridCol w="7239000"/>
              </a:tblGrid>
              <a:tr h="415554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rPr lang="en-US" sz="2400" b="1" u="none" strike="noStrike" cap="none" baseline="0" dirty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Role of laws, rules, and </a:t>
                      </a:r>
                      <a:r>
                        <a:rPr lang="en-US" sz="2400" b="1" u="none" strike="noStrike" cap="none" baseline="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regulations</a:t>
                      </a:r>
                      <a:endParaRPr lang="en-US" sz="2400" b="1" u="none" strike="noStrike" cap="none" baseline="0" dirty="0">
                        <a:solidFill>
                          <a:schemeClr val="accent3">
                            <a:lumMod val="50000"/>
                          </a:schemeClr>
                        </a:solidFill>
                      </a:endParaRPr>
                    </a:p>
                  </a:txBody>
                  <a:tcPr marL="91450" marR="91450" marT="45725" marB="45725">
                    <a:solidFill>
                      <a:srgbClr val="8EB4E4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90" name="Shape 290"/>
          <p:cNvGraphicFramePr/>
          <p:nvPr>
            <p:extLst>
              <p:ext uri="{D42A27DB-BD31-4B8C-83A1-F6EECF244321}">
                <p14:modId xmlns:p14="http://schemas.microsoft.com/office/powerpoint/2010/main" val="1918559664"/>
              </p:ext>
            </p:extLst>
          </p:nvPr>
        </p:nvGraphicFramePr>
        <p:xfrm>
          <a:off x="2971800" y="4450063"/>
          <a:ext cx="7239000" cy="655334"/>
        </p:xfrm>
        <a:graphic>
          <a:graphicData uri="http://schemas.openxmlformats.org/drawingml/2006/table">
            <a:tbl>
              <a:tblPr firstRow="1" bandRow="1">
                <a:noFill/>
              </a:tblPr>
              <a:tblGrid>
                <a:gridCol w="7239000"/>
              </a:tblGrid>
              <a:tr h="655334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rPr lang="en-US" sz="1600" u="none" strike="noStrike" cap="none" baseline="0" dirty="0">
                          <a:solidFill>
                            <a:schemeClr val="tx2"/>
                          </a:solidFill>
                        </a:rPr>
                        <a:t>More faith in personal relationships than in written </a:t>
                      </a:r>
                      <a:r>
                        <a:rPr lang="en-US" sz="1600" u="none" strike="noStrike" cap="none" baseline="0" dirty="0" smtClean="0">
                          <a:solidFill>
                            <a:schemeClr val="tx2"/>
                          </a:solidFill>
                        </a:rPr>
                        <a:t>rules </a:t>
                      </a:r>
                      <a:r>
                        <a:rPr lang="en-US" sz="1600" u="none" strike="noStrike" cap="none" baseline="0" dirty="0">
                          <a:solidFill>
                            <a:schemeClr val="tx2"/>
                          </a:solidFill>
                        </a:rPr>
                        <a:t>and procedures for structuring interactions.</a:t>
                      </a:r>
                    </a:p>
                  </a:txBody>
                  <a:tcPr marL="91450" marR="91450" marT="45725" marB="45725"/>
                </a:tc>
              </a:tr>
            </a:tbl>
          </a:graphicData>
        </a:graphic>
      </p:graphicFrame>
      <p:graphicFrame>
        <p:nvGraphicFramePr>
          <p:cNvPr id="291" name="Shape 291"/>
          <p:cNvGraphicFramePr/>
          <p:nvPr>
            <p:extLst>
              <p:ext uri="{D42A27DB-BD31-4B8C-83A1-F6EECF244321}">
                <p14:modId xmlns:p14="http://schemas.microsoft.com/office/powerpoint/2010/main" val="3416525217"/>
              </p:ext>
            </p:extLst>
          </p:nvPr>
        </p:nvGraphicFramePr>
        <p:xfrm>
          <a:off x="2971800" y="5105398"/>
          <a:ext cx="7239000" cy="579130"/>
        </p:xfrm>
        <a:graphic>
          <a:graphicData uri="http://schemas.openxmlformats.org/drawingml/2006/table">
            <a:tbl>
              <a:tblPr firstRow="1" bandRow="1">
                <a:noFill/>
              </a:tblPr>
              <a:tblGrid>
                <a:gridCol w="7239000"/>
              </a:tblGrid>
              <a:tr h="4267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rPr lang="en-US" sz="1600" u="none" strike="noStrike" cap="none" baseline="0" dirty="0">
                          <a:solidFill>
                            <a:schemeClr val="tx2"/>
                          </a:solidFill>
                        </a:rPr>
                        <a:t>Written rules presumably apply to everyone and are assumed to produce fair, reasonable procedures and decisions.</a:t>
                      </a:r>
                    </a:p>
                  </a:txBody>
                  <a:tcPr marL="91450" marR="91450" marT="45725" marB="45725">
                    <a:solidFill>
                      <a:schemeClr val="lt2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61249043"/>
      </p:ext>
    </p:extLst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276350" y="163937"/>
            <a:ext cx="9144000" cy="763342"/>
          </a:xfrm>
          <a:solidFill>
            <a:schemeClr val="bg1">
              <a:lumMod val="95000"/>
            </a:schemeClr>
          </a:solidFill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txBody>
          <a:bodyPr/>
          <a:lstStyle/>
          <a:p>
            <a:pPr algn="ctr"/>
            <a:r>
              <a:rPr lang="en-US" altLang="zh-TW" dirty="0">
                <a:solidFill>
                  <a:srgbClr val="545454"/>
                </a:solidFill>
                <a:latin typeface="Stencil" panose="040409050D0802020404" pitchFamily="82" charset="0"/>
              </a:rPr>
              <a:t>Giving and Receiving </a:t>
            </a:r>
            <a:r>
              <a:rPr lang="en-US" altLang="zh-TW" dirty="0" smtClean="0">
                <a:solidFill>
                  <a:srgbClr val="545454"/>
                </a:solidFill>
                <a:latin typeface="Stencil" panose="040409050D0802020404" pitchFamily="82" charset="0"/>
              </a:rPr>
              <a:t>Gifts</a:t>
            </a:r>
            <a:endParaRPr lang="zh-TW" altLang="en-US" dirty="0">
              <a:latin typeface="Stencil" panose="040409050D0802020404" pitchFamily="82" charset="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590550" y="1105438"/>
            <a:ext cx="10991850" cy="2333222"/>
          </a:xfrm>
        </p:spPr>
        <p:txBody>
          <a:bodyPr>
            <a:no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altLang="zh-TW" sz="3200" dirty="0" smtClean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It would be a nice gesture to bring small gift to welcome them when they come.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altLang="zh-TW" sz="3200" dirty="0" smtClean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Chinese </a:t>
            </a:r>
            <a:r>
              <a:rPr lang="en-US" altLang="zh-TW" sz="3200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people usually do not unwrap the gifts when the receive them. It is considered polite in Chinese culture to open the gifts after you leave. When you receive a gift from Chinese people, do not open them unless they insist, or you may simply say, "Can I open it?"</a:t>
            </a:r>
          </a:p>
        </p:txBody>
      </p:sp>
      <p:pic>
        <p:nvPicPr>
          <p:cNvPr id="2050" name="Picture 2" descr="http://melaniestone.org/wp-content/uploads/2014/08/Gift-Giving-425x26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1240" y="4265026"/>
            <a:ext cx="3686778" cy="22554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056900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276350" y="163937"/>
            <a:ext cx="9144000" cy="763342"/>
          </a:xfrm>
          <a:solidFill>
            <a:schemeClr val="bg1">
              <a:lumMod val="95000"/>
            </a:schemeClr>
          </a:solidFill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txBody>
          <a:bodyPr/>
          <a:lstStyle/>
          <a:p>
            <a:pPr algn="ctr"/>
            <a:r>
              <a:rPr lang="en-US" altLang="zh-TW" dirty="0">
                <a:solidFill>
                  <a:srgbClr val="545454"/>
                </a:solidFill>
                <a:latin typeface="Stencil" panose="040409050D0802020404" pitchFamily="82" charset="0"/>
              </a:rPr>
              <a:t>Giving and Receiving </a:t>
            </a:r>
            <a:r>
              <a:rPr lang="en-US" altLang="zh-TW" dirty="0" smtClean="0">
                <a:solidFill>
                  <a:srgbClr val="545454"/>
                </a:solidFill>
                <a:latin typeface="Stencil" panose="040409050D0802020404" pitchFamily="82" charset="0"/>
              </a:rPr>
              <a:t>Gifts</a:t>
            </a:r>
            <a:endParaRPr lang="zh-TW" altLang="en-US" dirty="0">
              <a:latin typeface="Stencil" panose="040409050D0802020404" pitchFamily="82" charset="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590550" y="1105437"/>
            <a:ext cx="10991850" cy="2376124"/>
          </a:xfrm>
        </p:spPr>
        <p:txBody>
          <a:bodyPr>
            <a:no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altLang="zh-TW" sz="3200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 Unicode MS" panose="020B0604020202020204" pitchFamily="34" charset="-120"/>
                <a:cs typeface="Times New Roman" panose="02020603050405020304" pitchFamily="18" charset="0"/>
              </a:rPr>
              <a:t>When wrapping gifts, avoid using white or black wrapping paper, and avoid wrapping elaborately. Consider red or other festive colors</a:t>
            </a:r>
            <a:r>
              <a:rPr lang="en-US" altLang="zh-TW" sz="3200" dirty="0" smtClean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 Unicode MS" panose="020B0604020202020204" pitchFamily="34" charset="-120"/>
                <a:cs typeface="Times New Roman" panose="02020603050405020304" pitchFamily="18" charset="0"/>
              </a:rPr>
              <a:t>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altLang="zh-TW" sz="3200" dirty="0" smtClean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 Unicode MS" panose="020B0604020202020204" pitchFamily="34" charset="-120"/>
                <a:cs typeface="Times New Roman" panose="02020603050405020304" pitchFamily="18" charset="0"/>
              </a:rPr>
              <a:t>Avoid gifts like knife, clock, scissors, umbrella.</a:t>
            </a:r>
            <a:endParaRPr lang="en-US" altLang="zh-TW" sz="3200" dirty="0">
              <a:solidFill>
                <a:schemeClr val="tx1">
                  <a:lumMod val="50000"/>
                </a:schemeClr>
              </a:solidFill>
              <a:latin typeface="Times New Roman" panose="02020603050405020304" pitchFamily="18" charset="0"/>
              <a:ea typeface="Arial Unicode MS" panose="020B0604020202020204" pitchFamily="34" charset="-120"/>
              <a:cs typeface="Times New Roman" panose="02020603050405020304" pitchFamily="18" charset="0"/>
            </a:endParaRPr>
          </a:p>
        </p:txBody>
      </p:sp>
      <p:pic>
        <p:nvPicPr>
          <p:cNvPr id="9" name="Picture 2" descr="http://www.boxwoodclippings.com/wp-content/uploads/2012/12/boxwood-clippings_gift-wrap-black-white-and-lace-e1355633571549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2500" y="3925232"/>
            <a:ext cx="3711798" cy="24869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禁止標誌 4"/>
          <p:cNvSpPr/>
          <p:nvPr/>
        </p:nvSpPr>
        <p:spPr>
          <a:xfrm>
            <a:off x="5124451" y="3925232"/>
            <a:ext cx="3028950" cy="2658004"/>
          </a:xfrm>
          <a:prstGeom prst="noSmoking">
            <a:avLst>
              <a:gd name="adj" fmla="val 4599"/>
            </a:avLst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chemeClr val="tx1"/>
              </a:solidFill>
            </a:endParaRPr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25261" y="3652660"/>
            <a:ext cx="2438400" cy="2705100"/>
          </a:xfrm>
          <a:prstGeom prst="rect">
            <a:avLst/>
          </a:prstGeom>
        </p:spPr>
      </p:pic>
      <p:pic>
        <p:nvPicPr>
          <p:cNvPr id="7" name="圖片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59070" y="2376234"/>
            <a:ext cx="2623330" cy="2174603"/>
          </a:xfrm>
          <a:prstGeom prst="rect">
            <a:avLst/>
          </a:prstGeom>
        </p:spPr>
      </p:pic>
      <p:pic>
        <p:nvPicPr>
          <p:cNvPr id="8" name="圖片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252925" y="4550837"/>
            <a:ext cx="2035619" cy="2035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14992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276350" y="163937"/>
            <a:ext cx="9144000" cy="763342"/>
          </a:xfrm>
          <a:solidFill>
            <a:schemeClr val="bg1">
              <a:lumMod val="95000"/>
            </a:schemeClr>
          </a:solidFill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txBody>
          <a:bodyPr/>
          <a:lstStyle/>
          <a:p>
            <a:pPr algn="ctr"/>
            <a:r>
              <a:rPr lang="en-US" altLang="zh-TW" dirty="0">
                <a:solidFill>
                  <a:srgbClr val="545454"/>
                </a:solidFill>
                <a:latin typeface="Stencil" panose="040409050D0802020404" pitchFamily="82" charset="0"/>
              </a:rPr>
              <a:t>Giving and Receiving </a:t>
            </a:r>
            <a:r>
              <a:rPr lang="en-US" altLang="zh-TW" dirty="0" smtClean="0">
                <a:solidFill>
                  <a:srgbClr val="545454"/>
                </a:solidFill>
                <a:latin typeface="Stencil" panose="040409050D0802020404" pitchFamily="82" charset="0"/>
              </a:rPr>
              <a:t>Gifts</a:t>
            </a:r>
            <a:endParaRPr lang="zh-TW" altLang="en-US" dirty="0">
              <a:latin typeface="Stencil" panose="040409050D0802020404" pitchFamily="82" charset="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276350" y="1493949"/>
            <a:ext cx="4596416" cy="4662152"/>
          </a:xfrm>
        </p:spPr>
        <p:txBody>
          <a:bodyPr>
            <a:no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altLang="zh-TW" sz="3200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 Unicode MS" panose="020B0604020202020204" pitchFamily="34" charset="-120"/>
                <a:cs typeface="Times New Roman" panose="02020603050405020304" pitchFamily="18" charset="0"/>
              </a:rPr>
              <a:t>Even numbers are considered good luck </a:t>
            </a:r>
            <a:r>
              <a:rPr lang="en-US" altLang="zh-TW" sz="3200" dirty="0" smtClean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 Unicode MS" panose="020B0604020202020204" pitchFamily="34" charset="-120"/>
                <a:cs typeface="Times New Roman" panose="02020603050405020304" pitchFamily="18" charset="0"/>
              </a:rPr>
              <a:t>Except # 4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altLang="zh-TW" sz="3200" dirty="0" smtClean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 Unicode MS" panose="020B0604020202020204" pitchFamily="34" charset="-120"/>
                <a:cs typeface="Times New Roman" panose="02020603050405020304" pitchFamily="18" charset="0"/>
              </a:rPr>
              <a:t>It </a:t>
            </a:r>
            <a:r>
              <a:rPr lang="en-US" altLang="zh-TW" sz="3200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 Unicode MS" panose="020B0604020202020204" pitchFamily="34" charset="-120"/>
                <a:cs typeface="Times New Roman" panose="02020603050405020304" pitchFamily="18" charset="0"/>
              </a:rPr>
              <a:t>is appropriate to send one gift or send them in pairs.</a:t>
            </a:r>
          </a:p>
        </p:txBody>
      </p:sp>
      <p:pic>
        <p:nvPicPr>
          <p:cNvPr id="4098" name="Picture 2" descr="http://static.tvtropes.org/pmwiki/pub/images/four-is-death_tetraphobia_by_razorviolet_65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9548" y="1236753"/>
            <a:ext cx="4211704" cy="51765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圖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41252" y="4479037"/>
            <a:ext cx="1996626" cy="1677064"/>
          </a:xfrm>
          <a:prstGeom prst="rect">
            <a:avLst/>
          </a:prstGeom>
        </p:spPr>
      </p:pic>
      <p:pic>
        <p:nvPicPr>
          <p:cNvPr id="5" name="圖片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08810" y="4565094"/>
            <a:ext cx="3731496" cy="18482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2333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524000" y="457200"/>
            <a:ext cx="9144000" cy="895350"/>
          </a:xfrm>
          <a:solidFill>
            <a:schemeClr val="bg2"/>
          </a:solidFill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txBody>
          <a:bodyPr>
            <a:normAutofit/>
          </a:bodyPr>
          <a:lstStyle/>
          <a:p>
            <a:pPr algn="ctr"/>
            <a:r>
              <a:rPr lang="en-US" altLang="zh-TW" sz="3600" dirty="0" smtClean="0">
                <a:effectLst>
                  <a:innerShdw blurRad="114300">
                    <a:prstClr val="black"/>
                  </a:innerShdw>
                </a:effectLst>
                <a:latin typeface="Stencil" panose="040409050D0802020404" pitchFamily="82" charset="0"/>
              </a:rPr>
              <a:t>at Home</a:t>
            </a:r>
            <a:r>
              <a:rPr lang="en-US" altLang="zh-TW" sz="4800" dirty="0" smtClean="0">
                <a:effectLst>
                  <a:innerShdw blurRad="114300">
                    <a:prstClr val="black"/>
                  </a:innerShdw>
                </a:effectLst>
                <a:latin typeface="Stencil" panose="040409050D0802020404" pitchFamily="82" charset="0"/>
              </a:rPr>
              <a:t> </a:t>
            </a:r>
            <a:endParaRPr lang="zh-TW" altLang="en-US" sz="4800" dirty="0">
              <a:effectLst>
                <a:innerShdw blurRad="114300">
                  <a:prstClr val="black"/>
                </a:innerShdw>
              </a:effectLst>
              <a:latin typeface="Stencil" panose="040409050D0802020404" pitchFamily="82" charset="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524000" y="1545466"/>
            <a:ext cx="9144000" cy="3193960"/>
          </a:xfrm>
        </p:spPr>
        <p:txBody>
          <a:bodyPr>
            <a:normAutofit/>
          </a:bodyPr>
          <a:lstStyle/>
          <a:p>
            <a:r>
              <a:rPr lang="en-US" altLang="zh-TW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Taiwanese remove their shoes when entering someone’s home.</a:t>
            </a:r>
          </a:p>
          <a:p>
            <a:r>
              <a:rPr lang="en-US" altLang="zh-TW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Taiwanese wear slippers inside the house.</a:t>
            </a:r>
          </a:p>
        </p:txBody>
      </p:sp>
      <p:pic>
        <p:nvPicPr>
          <p:cNvPr id="4098" name="Picture 2" descr="http://www.popo8.com/host/data/20121223/feda82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4129850"/>
            <a:ext cx="5485372" cy="19430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://images.55bbs.com/day_130607/20130607_7aa68bd1b06f3d6e3d35GOkcGZIGp66C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2850" y="4133791"/>
            <a:ext cx="2585476" cy="19391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408668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9218" name="Picture 2" descr="https://encrypted-tbn0.gstatic.com/images?q=tbn:ANd9GcS796uV4XNXYjTQJ1rohJAdkxy57-iEaIEnVv3ofBvlgjlZZ0Bjfw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9924" y="4355508"/>
            <a:ext cx="3256766" cy="21672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2" name="Picture 6" descr="http://news.xinhuanet.com/health/2014-09/27/127038982_14117179547971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8307" y="573843"/>
            <a:ext cx="4870501" cy="3652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4" name="Picture 8" descr="https://encrypted-tbn0.gstatic.com/images?q=tbn:ANd9GcT5jdAykjFegkbbgpG99C7zBfx7yrE3GNQTz_t6MbZ1qku01LxKuQ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9067" y="4345538"/>
            <a:ext cx="2973992" cy="21086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10" descr="Image result for 中式早餐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sp>
        <p:nvSpPr>
          <p:cNvPr id="5" name="AutoShape 12" descr="Image result for 中式早餐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pic>
        <p:nvPicPr>
          <p:cNvPr id="9230" name="Picture 14" descr="http://img1.chinaface.com/original/112dAa8fDwUykevVXkY0YmFZ848g.jpe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90525" y="4343362"/>
            <a:ext cx="2958283" cy="21348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32" name="Picture 16" descr="http://0225774383.tw.tranews.com/Show/images/News/3252836_1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9067" y="585989"/>
            <a:ext cx="4854307" cy="36407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文字方塊 2"/>
          <p:cNvSpPr txBox="1"/>
          <p:nvPr/>
        </p:nvSpPr>
        <p:spPr>
          <a:xfrm>
            <a:off x="3078051" y="1880315"/>
            <a:ext cx="7057622" cy="2800767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r>
              <a:rPr lang="en-US" altLang="zh-TW" sz="4400" dirty="0" smtClean="0">
                <a:latin typeface="MS PGothic" panose="020B0600070205080204" pitchFamily="34" charset="-128"/>
                <a:ea typeface="MS PGothic" panose="020B0600070205080204" pitchFamily="34" charset="-128"/>
              </a:rPr>
              <a:t>Why not let the students try something we all like here in Cincinnati, USA?</a:t>
            </a:r>
          </a:p>
          <a:p>
            <a:r>
              <a:rPr lang="en-US" altLang="zh-TW" sz="4400" dirty="0" smtClean="0">
                <a:solidFill>
                  <a:srgbClr val="FF0000"/>
                </a:solidFill>
                <a:latin typeface="DFPHuaZongW5-B5" panose="020B0500000000000000" pitchFamily="34" charset="-122"/>
                <a:ea typeface="DFPHuaZongW5-B5" panose="020B0500000000000000" pitchFamily="34" charset="-122"/>
              </a:rPr>
              <a:t>Steak</a:t>
            </a:r>
            <a:r>
              <a:rPr lang="en-US" altLang="zh-TW" sz="4400" dirty="0" smtClean="0">
                <a:latin typeface="MS PGothic" panose="020B0600070205080204" pitchFamily="34" charset="-128"/>
                <a:ea typeface="MS PGothic" panose="020B0600070205080204" pitchFamily="34" charset="-128"/>
              </a:rPr>
              <a:t>, it’s what for dinner!</a:t>
            </a:r>
            <a:endParaRPr lang="zh-TW" altLang="en-US" sz="4400" dirty="0">
              <a:latin typeface="MS PGothic" panose="020B0600070205080204" pitchFamily="34" charset="-128"/>
              <a:ea typeface="MS PGothic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5090121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5628067" y="347730"/>
            <a:ext cx="5825544" cy="6027313"/>
          </a:xfrm>
        </p:spPr>
        <p:txBody>
          <a:bodyPr>
            <a:noAutofit/>
          </a:bodyPr>
          <a:lstStyle/>
          <a:p>
            <a:r>
              <a:rPr lang="en-US" altLang="zh-CN" sz="3600" dirty="0" smtClean="0">
                <a:solidFill>
                  <a:schemeClr val="tx1">
                    <a:lumMod val="50000"/>
                  </a:schemeClr>
                </a:solidFill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Taiwanese prefer drinks without ice.</a:t>
            </a:r>
          </a:p>
          <a:p>
            <a:r>
              <a:rPr lang="en-US" altLang="zh-TW" sz="3600" dirty="0" smtClean="0">
                <a:solidFill>
                  <a:schemeClr val="tx1">
                    <a:lumMod val="50000"/>
                  </a:schemeClr>
                </a:solidFill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Hot tea is common.</a:t>
            </a:r>
          </a:p>
          <a:p>
            <a:r>
              <a:rPr lang="en-US" altLang="zh-TW" sz="3600" dirty="0" smtClean="0">
                <a:solidFill>
                  <a:schemeClr val="tx1">
                    <a:lumMod val="50000"/>
                  </a:schemeClr>
                </a:solidFill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Juices and fruits.</a:t>
            </a:r>
          </a:p>
          <a:p>
            <a:endParaRPr lang="en-US" altLang="zh-TW" sz="3600" dirty="0" smtClean="0">
              <a:solidFill>
                <a:schemeClr val="tx1">
                  <a:lumMod val="50000"/>
                </a:schemeClr>
              </a:solidFill>
              <a:latin typeface="Arial Unicode MS" panose="020B0604020202020204" pitchFamily="34" charset="-120"/>
              <a:ea typeface="Arial Unicode MS" panose="020B0604020202020204" pitchFamily="34" charset="-120"/>
              <a:cs typeface="Arial Unicode MS" panose="020B0604020202020204" pitchFamily="34" charset="-120"/>
            </a:endParaRPr>
          </a:p>
          <a:p>
            <a:endParaRPr lang="zh-TW" altLang="en-US" sz="3600" dirty="0">
              <a:solidFill>
                <a:schemeClr val="tx1">
                  <a:lumMod val="50000"/>
                </a:schemeClr>
              </a:solidFill>
              <a:latin typeface="Arial Unicode MS" panose="020B0604020202020204" pitchFamily="34" charset="-120"/>
              <a:ea typeface="Arial Unicode MS" panose="020B0604020202020204" pitchFamily="34" charset="-120"/>
              <a:cs typeface="Arial Unicode MS" panose="020B0604020202020204" pitchFamily="34" charset="-120"/>
            </a:endParaRPr>
          </a:p>
        </p:txBody>
      </p:sp>
      <p:pic>
        <p:nvPicPr>
          <p:cNvPr id="5122" name="Picture 2" descr="http://nutritionpaperideas.com/wp-content/uploads/2015/02/woman-drinking-glass-of-water-taGC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389" y="597258"/>
            <a:ext cx="4681763" cy="3678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7170" name="Picture 2" descr="http://xn--80aaaa6bht1as6b1f.xn--p1ai/wp-content/uploads/2015/08/pomegranate-juice-fruit-mandarin-pepper-vegetables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5764" y="3000710"/>
            <a:ext cx="5815762" cy="32713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107295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018986" y="457200"/>
            <a:ext cx="3649014" cy="2968580"/>
          </a:xfrm>
        </p:spPr>
        <p:txBody>
          <a:bodyPr>
            <a:normAutofit/>
          </a:bodyPr>
          <a:lstStyle/>
          <a:p>
            <a:r>
              <a:rPr lang="en-US" altLang="zh-CN" sz="8800" b="1" dirty="0" err="1" smtClean="0">
                <a:solidFill>
                  <a:srgbClr val="FF0000"/>
                </a:solidFill>
              </a:rPr>
              <a:t>Nǐ</a:t>
            </a:r>
            <a:r>
              <a:rPr lang="en-US" altLang="zh-CN" sz="8800" b="1" dirty="0" smtClean="0">
                <a:solidFill>
                  <a:srgbClr val="FF0000"/>
                </a:solidFill>
              </a:rPr>
              <a:t> </a:t>
            </a:r>
            <a:r>
              <a:rPr lang="en-US" altLang="zh-CN" sz="8800" b="1" dirty="0" err="1" smtClean="0">
                <a:solidFill>
                  <a:srgbClr val="FF0000"/>
                </a:solidFill>
              </a:rPr>
              <a:t>hǎo</a:t>
            </a:r>
            <a:r>
              <a:rPr lang="en-US" altLang="zh-CN" sz="8800" b="1" dirty="0" smtClean="0">
                <a:solidFill>
                  <a:srgbClr val="FF0000"/>
                </a:solidFill>
              </a:rPr>
              <a:t> </a:t>
            </a:r>
            <a:endParaRPr lang="zh-TW" altLang="en-US" sz="8800" b="1" dirty="0">
              <a:solidFill>
                <a:srgbClr val="FF0000"/>
              </a:solidFill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7018986" y="1017431"/>
            <a:ext cx="3649014" cy="5154769"/>
          </a:xfrm>
        </p:spPr>
        <p:txBody>
          <a:bodyPr>
            <a:normAutofit/>
          </a:bodyPr>
          <a:lstStyle/>
          <a:p>
            <a:pPr marL="45720" indent="0">
              <a:buNone/>
            </a:pPr>
            <a:r>
              <a:rPr lang="en-US" altLang="zh-CN" sz="3600" dirty="0" smtClean="0">
                <a:solidFill>
                  <a:srgbClr val="FF0000"/>
                </a:solidFill>
              </a:rPr>
              <a:t>Chinese Greeting</a:t>
            </a:r>
            <a:endParaRPr lang="zh-TW" altLang="en-US" sz="3600" dirty="0">
              <a:solidFill>
                <a:srgbClr val="FF0000"/>
              </a:solidFill>
            </a:endParaRPr>
          </a:p>
        </p:txBody>
      </p:sp>
      <p:pic>
        <p:nvPicPr>
          <p:cNvPr id="2050" name="Picture 2" descr="http://1862.img.pp.sohu.com.cn/images/blog/2012/3/16/20/0/u86958378_136dc14f87cg21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731837"/>
            <a:ext cx="6409386" cy="5653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48020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圖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49100" y="2119442"/>
            <a:ext cx="3342900" cy="2224548"/>
          </a:xfrm>
          <a:prstGeom prst="rect">
            <a:avLst/>
          </a:prstGeom>
        </p:spPr>
      </p:pic>
      <p:pic>
        <p:nvPicPr>
          <p:cNvPr id="7172" name="Picture 4" descr="https://encrypted-tbn3.gstatic.com/images?q=tbn:ANd9GcTcEO3dJwEmKpyKo_Z2EB3bOZRyzh0xUeEiL92YYGmn7tUJ4PP_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8542" y="591337"/>
            <a:ext cx="2404796" cy="17125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104900" y="-152400"/>
            <a:ext cx="9144000" cy="1143000"/>
          </a:xfrm>
        </p:spPr>
        <p:txBody>
          <a:bodyPr/>
          <a:lstStyle/>
          <a:p>
            <a:r>
              <a:rPr lang="en-US" altLang="zh-TW" dirty="0">
                <a:solidFill>
                  <a:srgbClr val="545454"/>
                </a:solidFill>
                <a:latin typeface="Verdana" panose="020B0604030504040204" pitchFamily="34" charset="0"/>
              </a:rPr>
              <a:t>Do's and </a:t>
            </a:r>
            <a:r>
              <a:rPr lang="en-US" altLang="zh-TW" dirty="0" smtClean="0">
                <a:solidFill>
                  <a:srgbClr val="545454"/>
                </a:solidFill>
                <a:latin typeface="Verdana" panose="020B0604030504040204" pitchFamily="34" charset="0"/>
              </a:rPr>
              <a:t>Don'ts 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81000" y="990600"/>
            <a:ext cx="7277100" cy="5410200"/>
          </a:xfrm>
        </p:spPr>
        <p:txBody>
          <a:bodyPr>
            <a:noAutofit/>
          </a:bodyPr>
          <a:lstStyle/>
          <a:p>
            <a:r>
              <a:rPr lang="en-US" altLang="zh-TW" sz="2400" dirty="0">
                <a:solidFill>
                  <a:schemeClr val="tx1">
                    <a:lumMod val="50000"/>
                  </a:schemeClr>
                </a:solidFill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Do not overreact when asked personal questions regarding marital status, family, age, job or income, because this is done to seek common ground</a:t>
            </a:r>
            <a:r>
              <a:rPr lang="en-US" altLang="zh-TW" sz="2400" dirty="0" smtClean="0">
                <a:solidFill>
                  <a:schemeClr val="tx1">
                    <a:lumMod val="50000"/>
                  </a:schemeClr>
                </a:solidFill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. Just humor it.</a:t>
            </a:r>
            <a:endParaRPr lang="en-US" altLang="zh-TW" sz="2400" dirty="0">
              <a:solidFill>
                <a:schemeClr val="tx1">
                  <a:lumMod val="50000"/>
                </a:schemeClr>
              </a:solidFill>
              <a:latin typeface="Arial Unicode MS" panose="020B0604020202020204" pitchFamily="34" charset="-120"/>
              <a:ea typeface="Arial Unicode MS" panose="020B0604020202020204" pitchFamily="34" charset="-120"/>
              <a:cs typeface="Arial Unicode MS" panose="020B0604020202020204" pitchFamily="34" charset="-120"/>
            </a:endParaRPr>
          </a:p>
          <a:p>
            <a:r>
              <a:rPr lang="en-US" altLang="zh-TW" sz="2400" dirty="0" smtClean="0">
                <a:solidFill>
                  <a:schemeClr val="tx1">
                    <a:lumMod val="50000"/>
                  </a:schemeClr>
                </a:solidFill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Do </a:t>
            </a:r>
            <a:r>
              <a:rPr lang="en-US" altLang="zh-TW" sz="2400" dirty="0">
                <a:solidFill>
                  <a:schemeClr val="tx1">
                    <a:lumMod val="50000"/>
                  </a:schemeClr>
                </a:solidFill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not back slap, hug or put your arm around someone’s shoulder, which will make a Chinese feel uncomfortable, since they do not like to be touched by strangers. Of course you can do so if you are familiar with </a:t>
            </a:r>
            <a:r>
              <a:rPr lang="en-US" altLang="zh-TW" sz="2400" dirty="0" smtClean="0">
                <a:solidFill>
                  <a:schemeClr val="tx1">
                    <a:lumMod val="50000"/>
                  </a:schemeClr>
                </a:solidFill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each </a:t>
            </a:r>
            <a:r>
              <a:rPr lang="en-US" altLang="zh-TW" sz="2400" dirty="0">
                <a:solidFill>
                  <a:schemeClr val="tx1">
                    <a:lumMod val="50000"/>
                  </a:schemeClr>
                </a:solidFill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other.</a:t>
            </a:r>
          </a:p>
          <a:p>
            <a:r>
              <a:rPr lang="en-US" altLang="zh-TW" sz="2400" dirty="0">
                <a:solidFill>
                  <a:schemeClr val="tx2"/>
                </a:solidFill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Chinese do not like body contact, such as hugs and kisses. They </a:t>
            </a:r>
            <a:r>
              <a:rPr lang="en-US" altLang="zh-CN" sz="2400" dirty="0">
                <a:solidFill>
                  <a:schemeClr val="tx2"/>
                </a:solidFill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usually</a:t>
            </a:r>
            <a:r>
              <a:rPr lang="zh-CN" altLang="en-US" sz="2400" dirty="0">
                <a:solidFill>
                  <a:schemeClr val="tx2"/>
                </a:solidFill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 </a:t>
            </a:r>
            <a:r>
              <a:rPr lang="en-US" altLang="zh-CN" sz="2400" dirty="0">
                <a:solidFill>
                  <a:schemeClr val="tx2"/>
                </a:solidFill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nod,</a:t>
            </a:r>
            <a:r>
              <a:rPr lang="zh-CN" altLang="en-US" sz="2400" dirty="0">
                <a:solidFill>
                  <a:schemeClr val="tx2"/>
                </a:solidFill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 </a:t>
            </a:r>
            <a:r>
              <a:rPr lang="en-US" altLang="zh-TW" sz="2400" dirty="0">
                <a:solidFill>
                  <a:schemeClr val="tx2"/>
                </a:solidFill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bow or shake hands. </a:t>
            </a:r>
          </a:p>
          <a:p>
            <a:r>
              <a:rPr lang="en-US" altLang="zh-TW" sz="2400" dirty="0">
                <a:solidFill>
                  <a:schemeClr val="tx2"/>
                </a:solidFill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Chinese do not verbally express thanks or apologies as often as American do, such as when they sneeze, burp, or yawn in public.</a:t>
            </a:r>
          </a:p>
          <a:p>
            <a:r>
              <a:rPr lang="en-US" altLang="zh-TW" sz="2400" dirty="0">
                <a:solidFill>
                  <a:schemeClr val="tx2"/>
                </a:solidFill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Chinese do not hold door for people.</a:t>
            </a:r>
          </a:p>
          <a:p>
            <a:endParaRPr lang="zh-TW" altLang="en-US" sz="2400" dirty="0">
              <a:solidFill>
                <a:schemeClr val="tx1">
                  <a:lumMod val="50000"/>
                </a:schemeClr>
              </a:solidFill>
              <a:latin typeface="Arial Unicode MS" panose="020B0604020202020204" pitchFamily="34" charset="-120"/>
              <a:ea typeface="Arial Unicode MS" panose="020B0604020202020204" pitchFamily="34" charset="-120"/>
              <a:cs typeface="Arial Unicode MS" panose="020B0604020202020204" pitchFamily="34" charset="-120"/>
            </a:endParaRPr>
          </a:p>
        </p:txBody>
      </p:sp>
      <p:sp>
        <p:nvSpPr>
          <p:cNvPr id="4" name="禁止標誌 3"/>
          <p:cNvSpPr/>
          <p:nvPr/>
        </p:nvSpPr>
        <p:spPr>
          <a:xfrm>
            <a:off x="8061419" y="304591"/>
            <a:ext cx="2171919" cy="2136702"/>
          </a:xfrm>
          <a:prstGeom prst="noSmoking">
            <a:avLst>
              <a:gd name="adj" fmla="val 4412"/>
            </a:avLst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chemeClr val="tx1"/>
              </a:solidFill>
            </a:endParaRPr>
          </a:p>
        </p:txBody>
      </p:sp>
      <p:pic>
        <p:nvPicPr>
          <p:cNvPr id="7" name="圖片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28542" y="4083051"/>
            <a:ext cx="4020021" cy="28456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90564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965915" y="457200"/>
            <a:ext cx="10522040" cy="899911"/>
          </a:xfrm>
        </p:spPr>
        <p:txBody>
          <a:bodyPr>
            <a:normAutofit/>
          </a:bodyPr>
          <a:lstStyle/>
          <a:p>
            <a:r>
              <a:rPr lang="en-US" altLang="zh-TW" b="1" dirty="0" smtClean="0">
                <a:solidFill>
                  <a:srgbClr val="FF0000"/>
                </a:solidFill>
              </a:rPr>
              <a:t>Bathroom Issues</a:t>
            </a:r>
            <a:endParaRPr lang="zh-TW" altLang="en-US" b="1" dirty="0">
              <a:solidFill>
                <a:srgbClr val="FF0000"/>
              </a:solidFill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965916" y="1714500"/>
            <a:ext cx="5473522" cy="4457700"/>
          </a:xfrm>
        </p:spPr>
        <p:txBody>
          <a:bodyPr>
            <a:normAutofit/>
          </a:bodyPr>
          <a:lstStyle/>
          <a:p>
            <a:r>
              <a:rPr lang="en-US" altLang="zh-CN" sz="4000" b="1" dirty="0" smtClean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Go over with the students how to use the shower and how you do things at home.</a:t>
            </a:r>
          </a:p>
          <a:p>
            <a:r>
              <a:rPr lang="en-US" altLang="zh-CN" sz="4000" b="1" dirty="0" smtClean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Tell </a:t>
            </a:r>
            <a:r>
              <a:rPr lang="en-US" altLang="zh-CN" sz="4000" b="1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them it is okay to throw the paper in the toilet</a:t>
            </a:r>
            <a:r>
              <a:rPr lang="en-US" altLang="zh-CN" sz="4000" b="1" dirty="0" smtClean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zh-TW" altLang="en-US" sz="4000" b="1" dirty="0">
              <a:solidFill>
                <a:schemeClr val="accent3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AutoShape 4" descr="data:image/jpeg;base64,/9j/4AAQSkZJRgABAQAAAQABAAD/2wCEAAkGBxQSEhUUExQUFRUUFBUUFBgVFxQUFBcVFBQXFxQUFBQYHCggGBolHBQUITEhJSkrLi4uFx8zODMsNygtLisBCgoKDg0OFA8PFCwcFBwsLCwsLCw3LCwsLCwsLCwsLCwsLCwsLCwsLCwsLCwsLCwsLCssLCwsLCwsLCwrLCwsN//AABEIAQMAwgMBIgACEQEDEQH/xAAcAAEAAgMBAQEAAAAAAAAAAAAAAQMCBAUGBwj/xAA+EAACAQIBBwgHBwQDAQAAAAAAAQIDEQQFEiExQVHwBmFxgZGhscETFCIyctHhI0JSYoKy8QczosIWkrND/8QAFwEBAQEBAAAAAAAAAAAAAAAAAAECA//EAB0RAQEBAAIDAQEAAAAAAAAAAAABEQISITFREwP/2gAMAwEAAhEDEQA/APuIAAAAAAAAAAAAAAAAAAAAAAAAAAAAAAAAAAAAAAAAAAAEN21gSDXnjYLbfoKZZRWyL63YDeBzXlCWxLvZj69Lm7AmuoDl+uz3rsHr0ubsBrqA5ix8t0ex/MzWUHtiu0K6ANOOUI7U13l0MTB6pLr0eIFwAAAAAAAAAAAAAAABXXrqCu+reyw4mU6/2rjuirdekC6rlCT1aO9mtKbett9OkqziM8rK25TiMXCmrzko7ru13uW8nOPl3L3AV41nUq3nSfuu14R0v2Wvu7NO19izyuTSPY1uWtDOzKanUd9aWbHpzpa1zpNB8rFsh33+XgfNcBjEtVk3ofMbqxejTp222HL9K1j3K5Wv8C8PPSP+ZJa4PqtfsueHeJS0t7la+9/Urr113bN5O/Ix72HLmjf2oyXVfm1I6uA5RYes7QqRvueh9h8Yxc9Gvztu27tFznVcVp0bHp2adjQn9aY/RikQz59/SvKmIrRqKopSpxdozlfXtim9dtB9BO0uzUTCq46m10fI26GUvxK/OtfYaJFij0EJpq6d0zI42TK9qmbslfRzpXv3HZCgAAAAAAAAAAHkOU083EX/ACx8z154/ldorrngv3SAwoYu+vTxxuNqFVM4tGe43KVQmpjohq+sohLjixdGRdMcPKHI/CVdPo/Rt7aTzP8AFez3HEr/ANOo/wDzxE47lOEZ/tcT3SZOYTJR83q/09r/AHcRTfTGcPBsp/4Bi3o9LQXXUfX7h9NaIuidIa+aw/ppVfvYimuiEpdl3E7OS/6aYWDTqudd7pexD/pHS+ts9hnoj0y3MdOPxdrPDUIU4qEIxjGKsoxSSXQkZ3NaWIe4rdSb5ug0jblJLWzXq4n8PeIUN+kxqpJNvUlfs0kGxya01pt6Wo27z0p5rkmtMvhTfS2elKoAAAAAAAAAAB5LlhH7WL/Iv3SPWnleV2ipB/l82Sjh0Un08cbTcpp8X/k1owTNiCa5+ONRBtQ44XzLYLji5TCT2ouUuP5At440mSfHCMIvjhGa44uBNnx/BObxp+RC6u4njYBDS4t8jGxnxxpIsUV2LadMyhAsegIrmc/K082m+dpdr0+DOg0czLfuxX5vJlHQ5KO8qnwx8WekPN8kddToj/sekCgAAAAAAAAAAHmuVq9qHwy7mj0p5zlbH+30T/1A89GNjZpSZr07o2ab448jA2qU+NhfEoprj5l8UUZqxmorj+DFLjSSkBlZcfyTxxpCjxwiVHjhFCxlGJMYmbdgIk7FbJIKiDk5aemC6X4HWONlOV6iW6PmxR1+SS/ufo/2PRHA5KR0VOmPmd8KAAAAAAAAAAAef5VrRT/X/qegOFypXsw6X4IDzkS+mkVRRfFGRdTjxxoNiNymBfEDOLM0zFGcQJT44ZmhEylKwBysVkayTSBDD446zFsBJnDxLvUk+NR15s4lN3be9t9rFHp+S69mfSvA7ZxuTK9iXxeSOyFAAAAAAAAAAAOJyoXsQ+J+B2zj8pV7Efi8mKPNxRdFFcUXRMi2mbESiBsUwM4osSMUjLOsBk3YrWlkLS7liRqRBEBmLYEN8cdBhJktmDYFOKnaMnzPwOZh46DeyhL2HztLvv5M16MSX2r0vJxfZv43+1HVOZyfX2T+J+COmUAAAAAAAAQwgEBJyeUa9iPxeTOscvlCvs18a8GKPOItijGJbBGRnBF8CqBbnICzOsYrSYxVy9I1IgkGwYNgGytyEmYMCLhmSCA0covTGPS34LzJpxK6zzqj5tHYbEUZV6DIa+y/UzoGjkZfZLpfibxoAAAAAAAAAAAObl7+3+peDOic/Ln9v9SA88kWRMUixMyMkzOEbkU4XNqMSyIiKJbDZg2UGzBslmNgIZDJSJSAhjUrkorxjtB8+gDRw6u7m3Yrw0DYaMq7mSV9lHr8Wbhq5M/tR6/Fm0aAAAAAAAAAAADXx2Hz4OO9aOnYbBDdgPItNNxkrNay+lTNnGyjUnnJatF9/wBNBMYkkEQhYlsNmLKg2YskWAxZDM7BxAxSFjNoxlNAEjWxuxFzqPoKZRbd2S+hZRhoMpozWhG1hMG5O71bCK6GAjanFcxsEJEmgAAAAAAAAAIbsAbscfG4v0jzY+7+76DG4t1HmrRBf5fQqUQhFEtkORjcBcBIN2AlImxh6TciLMDJySMHUMlAnNArauFAtzSbFFSiZZhmgwL8nYdPTtWvyZ1YxscSnWcHnL6WLKmKm/vW6NH1IrsSklrduk1auUIR253Rp79RyZK+vT06RmhNdajlCD0O8em1u02oyT0rSjzsjoZHimnLS2nZX2Lm6QrpgAAAGwIbOPjMW6jtH3V/l9DLG4n0nsr3P3fQ172CJjGxi57jFyuSosCekjO3IyVMzzQKrNkqmWgDBRJzSSLgLCxDZi5AZkXMHIxdQCxsxcil1DB1BoulIUqux9XyNaVQ161ZLXJLrJo67RDOVDLEVrkn1S+RdDKsZak+z5jYY2q81FXk0lvfOdXJs017Hu7ZWtnPmW44McLKvJXVorUvNnqMNRUIqK1IKtABQZyMbjM/RH3f3fTxN7KFKUoWja91dN2TW1Xsc90Wvei+y/egKUuonNRObHn7WPRR3y7WEE0M4j1eO+XazCWFp8/aQZuqjF11vXajH1KnuJWBp7h5EPEx/FHtRg8bD8S7y5YKG4n1KG4nlWpLKMN7fU/MqllOOxSfZ8zoepQ3D1KG4eRypZUeyHf9CqWUZ7IrvZ2vVI7ifVY7iZfo4EsbVexdj82YPE1d/cvkei9WjuHq8dw636POqpV3vsXyMlCb1t9533QjuHoo7h1HFhQZoYii5ystSPVwwfpNC0La/I3KGSYR5x1HlMLkjejs4TJPNY7sMPFbC0s4irD0FBWRaAaAAAAABjKCetJ9KKZ4GD+7bouvA2ABoSyYtkpLsfka1TJdT7s4fqg/KR2AB5+eDrx+5CS/LJp9jXmQm9qlH4lbv1d56EEwcBSJzzsTwsHriurR4FE8nR2NrvKOfnjPNmeTZbGn2oolg5r7r6rMiMfSE+kKpwa1q3SjG4F3pBnlOcQ5gWuRCbbSWtlLkdPJWGfvvatC8wN7D0VCNlwy0AqgAAAAAAAAAAAAAAAAAAAAAAADKZ4WD1xXh4FwA0p5Ng9V11/MoqZJ3S7V5nUAHJo5Led7Vs3mevmOsgAAAAA43KDK1Wg6apYeVbPUs5rPtHNta+bCWu77DkT5VYpO3qE30Orb/wAgPYA8jDlTim7PA1Et69K1qbtppLcl1nVyHlarWnUjUoSpKCi4yefaede6WdFagOyAAAAAAAAAAAAAAAAAAAAAAAAAAAAAAAAAAAAA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pic>
        <p:nvPicPr>
          <p:cNvPr id="6146" name="Picture 2" descr="http://img2.groupon.com.tw/fi/04(1316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1585" y="1714500"/>
            <a:ext cx="4457700" cy="4457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圖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65279" y="1714500"/>
            <a:ext cx="2180997" cy="206802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9495758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210614" y="457200"/>
            <a:ext cx="9457386" cy="1143000"/>
          </a:xfrm>
        </p:spPr>
        <p:txBody>
          <a:bodyPr/>
          <a:lstStyle/>
          <a:p>
            <a:r>
              <a:rPr lang="en-US" altLang="zh-TW" b="1" dirty="0" smtClean="0"/>
              <a:t>Exchange Money?</a:t>
            </a:r>
            <a:endParaRPr lang="zh-TW" altLang="en-US" b="1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081825" y="1714500"/>
            <a:ext cx="6442925" cy="4210050"/>
          </a:xfrm>
        </p:spPr>
        <p:txBody>
          <a:bodyPr>
            <a:normAutofit lnSpcReduction="10000"/>
          </a:bodyPr>
          <a:lstStyle/>
          <a:p>
            <a:r>
              <a:rPr lang="en-US" altLang="zh-TW" sz="3600" dirty="0" smtClean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Students should already have their spending money with them. If for some reasons they need to exchange money, please contact the committee. We can help.</a:t>
            </a:r>
          </a:p>
          <a:p>
            <a:r>
              <a:rPr lang="en-US" altLang="zh-TW" sz="3600" dirty="0" smtClean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Please keep your receipt together for our overall study for economic impact in the end.</a:t>
            </a:r>
          </a:p>
          <a:p>
            <a:endParaRPr lang="zh-TW" altLang="en-US" sz="3600" dirty="0">
              <a:solidFill>
                <a:schemeClr val="accent3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2450" y="2152650"/>
            <a:ext cx="3383046" cy="358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803863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How about the Weather?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TW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Fact: The coldest winter in Taiwan is about 50 </a:t>
            </a:r>
            <a:r>
              <a:rPr lang="az-Cyrl-AZ" altLang="zh-TW" sz="3200" dirty="0">
                <a:latin typeface="Times New Roman" panose="02020603050405020304" pitchFamily="18" charset="0"/>
                <a:ea typeface="Arial Unicode MS" panose="020B0604020202020204" pitchFamily="34" charset="-120"/>
                <a:cs typeface="Times New Roman" panose="02020603050405020304" pitchFamily="18" charset="0"/>
              </a:rPr>
              <a:t>°</a:t>
            </a:r>
            <a:r>
              <a:rPr lang="en-US" altLang="zh-TW" sz="3200" dirty="0">
                <a:latin typeface="Times New Roman" panose="02020603050405020304" pitchFamily="18" charset="0"/>
                <a:ea typeface="Arial Unicode MS" panose="020B0604020202020204" pitchFamily="34" charset="-120"/>
                <a:cs typeface="Times New Roman" panose="02020603050405020304" pitchFamily="18" charset="0"/>
              </a:rPr>
              <a:t>F. </a:t>
            </a:r>
            <a:r>
              <a:rPr lang="en-US" altLang="zh-TW" sz="3200" dirty="0" smtClean="0">
                <a:latin typeface="Times New Roman" panose="02020603050405020304" pitchFamily="18" charset="0"/>
                <a:ea typeface="Arial Unicode MS" panose="020B0604020202020204" pitchFamily="34" charset="-120"/>
                <a:cs typeface="Times New Roman" panose="02020603050405020304" pitchFamily="18" charset="0"/>
              </a:rPr>
              <a:t>People from Taiwan are not used to cold weather.</a:t>
            </a:r>
          </a:p>
          <a:p>
            <a:r>
              <a:rPr lang="en-US" altLang="zh-TW" sz="3200" dirty="0" smtClean="0">
                <a:latin typeface="Times New Roman" panose="02020603050405020304" pitchFamily="18" charset="0"/>
                <a:ea typeface="Arial Unicode MS" panose="020B0604020202020204" pitchFamily="34" charset="-120"/>
                <a:cs typeface="Times New Roman" panose="02020603050405020304" pitchFamily="18" charset="0"/>
              </a:rPr>
              <a:t>Solution: </a:t>
            </a:r>
          </a:p>
          <a:p>
            <a:pPr marL="560070" indent="-514350">
              <a:buFont typeface="+mj-lt"/>
              <a:buAutoNum type="arabicPeriod"/>
            </a:pPr>
            <a:r>
              <a:rPr lang="en-US" altLang="zh-TW" sz="3200" dirty="0" smtClean="0">
                <a:latin typeface="Times New Roman" panose="02020603050405020304" pitchFamily="18" charset="0"/>
                <a:ea typeface="Arial Unicode MS" panose="020B0604020202020204" pitchFamily="34" charset="-120"/>
                <a:cs typeface="Times New Roman" panose="02020603050405020304" pitchFamily="18" charset="0"/>
              </a:rPr>
              <a:t>Place a portable heater, if you have one, in their room. Extra blanket would be nice.</a:t>
            </a:r>
          </a:p>
          <a:p>
            <a:pPr marL="560070" indent="-514350">
              <a:buFont typeface="+mj-lt"/>
              <a:buAutoNum type="arabicPeriod"/>
            </a:pPr>
            <a:r>
              <a:rPr lang="en-US" altLang="zh-TW" sz="3200" dirty="0" smtClean="0">
                <a:latin typeface="Times New Roman" panose="02020603050405020304" pitchFamily="18" charset="0"/>
                <a:ea typeface="Arial Unicode MS" panose="020B0604020202020204" pitchFamily="34" charset="-120"/>
                <a:cs typeface="Times New Roman" panose="02020603050405020304" pitchFamily="18" charset="0"/>
              </a:rPr>
              <a:t>Prepare some hot ginger tea for them to help with the circulation</a:t>
            </a:r>
            <a:endParaRPr lang="zh-TW" alt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zh-TW" altLang="en-US" sz="3200" dirty="0"/>
          </a:p>
        </p:txBody>
      </p:sp>
    </p:spTree>
    <p:extLst>
      <p:ext uri="{BB962C8B-B14F-4D97-AF65-F5344CB8AC3E}">
        <p14:creationId xmlns:p14="http://schemas.microsoft.com/office/powerpoint/2010/main" val="13235444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592948" y="457200"/>
            <a:ext cx="3241183" cy="1143000"/>
          </a:xfrm>
        </p:spPr>
        <p:txBody>
          <a:bodyPr/>
          <a:lstStyle/>
          <a:p>
            <a:r>
              <a:rPr lang="en-US" altLang="zh-TW" dirty="0" smtClean="0"/>
              <a:t>good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>
          <a:xfrm>
            <a:off x="193182" y="1505756"/>
            <a:ext cx="6244107" cy="175260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altLang="zh-CN" sz="9600" dirty="0" err="1"/>
              <a:t>Hǎo</a:t>
            </a:r>
            <a:r>
              <a:rPr lang="en-US" altLang="zh-CN" sz="9600" dirty="0"/>
              <a:t> </a:t>
            </a:r>
            <a:endParaRPr lang="zh-TW" altLang="en-US" sz="9600" dirty="0"/>
          </a:p>
        </p:txBody>
      </p:sp>
      <p:sp>
        <p:nvSpPr>
          <p:cNvPr id="4" name="矩形 3"/>
          <p:cNvSpPr/>
          <p:nvPr/>
        </p:nvSpPr>
        <p:spPr>
          <a:xfrm>
            <a:off x="5061397" y="1329743"/>
            <a:ext cx="4692203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en-US" altLang="zh-CN" sz="9600" dirty="0" err="1"/>
              <a:t>Bù</a:t>
            </a:r>
            <a:r>
              <a:rPr lang="en-US" altLang="zh-CN" sz="9600" dirty="0"/>
              <a:t>  </a:t>
            </a:r>
            <a:r>
              <a:rPr lang="en-US" altLang="zh-CN" sz="9600" dirty="0" err="1"/>
              <a:t>hǎo</a:t>
            </a:r>
            <a:r>
              <a:rPr lang="en-US" altLang="zh-CN" sz="9600" dirty="0"/>
              <a:t> </a:t>
            </a:r>
            <a:endParaRPr lang="zh-TW" altLang="en-US" sz="9600" dirty="0"/>
          </a:p>
        </p:txBody>
      </p:sp>
      <p:sp>
        <p:nvSpPr>
          <p:cNvPr id="5" name="矩形 4"/>
          <p:cNvSpPr/>
          <p:nvPr/>
        </p:nvSpPr>
        <p:spPr>
          <a:xfrm>
            <a:off x="5834131" y="892314"/>
            <a:ext cx="391946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4000" dirty="0">
                <a:solidFill>
                  <a:srgbClr val="92D050"/>
                </a:solidFill>
              </a:rPr>
              <a:t>Not good</a:t>
            </a:r>
            <a:endParaRPr lang="zh-TW" altLang="en-US" sz="4000" dirty="0">
              <a:solidFill>
                <a:srgbClr val="92D050"/>
              </a:solidFill>
            </a:endParaRPr>
          </a:p>
        </p:txBody>
      </p:sp>
      <p:pic>
        <p:nvPicPr>
          <p:cNvPr id="7" name="圖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91145" y="2899403"/>
            <a:ext cx="8342252" cy="34467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796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Thanks.                       /              you’re welcome.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>
          <a:xfrm>
            <a:off x="579550" y="1905001"/>
            <a:ext cx="10470524" cy="160020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altLang="zh-CN" sz="9600" dirty="0" err="1"/>
              <a:t>Xiè</a:t>
            </a:r>
            <a:r>
              <a:rPr lang="en-US" altLang="zh-CN" sz="9600" dirty="0"/>
              <a:t> </a:t>
            </a:r>
            <a:r>
              <a:rPr lang="en-US" altLang="zh-CN" sz="9600" dirty="0" err="1" smtClean="0"/>
              <a:t>xie</a:t>
            </a:r>
            <a:r>
              <a:rPr lang="en-US" altLang="zh-CN" sz="9600" dirty="0" smtClean="0"/>
              <a:t>   /    </a:t>
            </a:r>
            <a:r>
              <a:rPr lang="en-US" altLang="zh-CN" sz="9600" dirty="0" err="1" smtClean="0"/>
              <a:t>bú</a:t>
            </a:r>
            <a:r>
              <a:rPr lang="en-US" altLang="zh-CN" sz="9600" dirty="0" smtClean="0"/>
              <a:t> </a:t>
            </a:r>
            <a:r>
              <a:rPr lang="en-US" altLang="zh-CN" sz="9600" dirty="0" err="1" smtClean="0"/>
              <a:t>kè</a:t>
            </a:r>
            <a:r>
              <a:rPr lang="en-US" altLang="zh-CN" sz="9600" dirty="0" smtClean="0"/>
              <a:t> </a:t>
            </a:r>
            <a:r>
              <a:rPr lang="en-US" altLang="zh-CN" sz="9600" dirty="0" err="1" smtClean="0"/>
              <a:t>qì</a:t>
            </a:r>
            <a:r>
              <a:rPr lang="en-US" altLang="zh-CN" sz="9600" dirty="0" smtClean="0"/>
              <a:t>  </a:t>
            </a:r>
            <a:endParaRPr lang="zh-TW" altLang="en-US" sz="9600" dirty="0"/>
          </a:p>
        </p:txBody>
      </p:sp>
      <p:pic>
        <p:nvPicPr>
          <p:cNvPr id="16386" name="Picture 2" descr="http://www.animal.taichung.gov.tw/site/taichung/public/MMO/119020/%E8%AA%8D%E9%A4%8A%E4%B8%BB%E6%89%93%E6%98%9F/%E8%AC%9D%E8%AC%9D%E6%82%A810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3306" y="3505201"/>
            <a:ext cx="3482658" cy="2786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4" descr="data:image/jpeg;base64,/9j/4AAQSkZJRgABAQAAAQABAAD/2wCEAAkGBxMREBQUEhQUFRUVFxUYFBQWFxQXFRUYFRUWFhQUFhgYHygiHRwlHBcVITEhJSkrLi4uFx8zODMsNygtLisBCgoKDg0OGxAQGywlICQsLC8sLywsLCwsLCwsLC0sLCwsLCwsLCwsLCwsLCwsLCwsLCwsLCwsLCwsLCwsLCwsLP/AABEIAMMBAwMBEQACEQEDEQH/xAAcAAABBQEBAQAAAAAAAAAAAAAAAQIDBQYHBAj/xABJEAABAwIEAwQFBwgIBgMAAAABAAIDBBEFBhIhMUFRBxMiYRQycYGRI0JSobHB0RU0U3JzgpKzFiQlNVSisuEXVWJjk/EzREX/xAAaAQEAAwEBAQAAAAAAAAAAAAAAAQIDBAUG/8QANREAAgIBAwIDBQYHAAMAAAAAAAECAxEEITESURMyQQUiUnGBFCMzYZGxNEJTocHR8BUkQ//aAAwDAQACEQMRAD8A6+StSSd1tOpxDQBck7AW5qjlgLfYq8DzLSVUr4qeTW6MXdsbWva4J47qisUuDazT2VxUprkyuK0eOzzSCORkMQce7LSwXbfwk7E3ssmrG+Tsrno4RXUm2eYZPxo8cQt+877gq9Fnc0+16T+mWeXMsYpDUxyT13eRNJ1x+I6hbhuFaMJp7sxv1OnnBqMMM9+csCr6mRjqSr7hgbZzNxd1+NwrTjJ8Mz011NafiRyynwvKeLRzxvkr9TGuBc27jccxYqsa5p7s3s1OmlBpV7l/nXB62pEfodT3Gku1jcar2tuOm/xVpxk+Gc+ltqrz4kcmXiyhjDXAnEdgRfd52vvsVRV2Z5Ol6vS9P4Zqc2YbVVELW0s/cPDgXO38QtwuOG+62nCTWzOPTWVQm3ZHKMn/AEQxm/8AeP8Amf8AgsvDn3O37ZpP6ZtMdw2qlohFBP3c9mXltxt63DhdXlGTWzOKmyuNvVOOV2MW7JuMD/8AQ/zPWars+I7vtel/pmwdh9V+T+59ItU93bv7fO6/7rbpk44zucPiV+L1dPu9jG/0Pxj/AJj/AJn/AILLw7O53LV6T+mbTBsKqo6LupqjXPZ9prcCb6fbZapNRxk4bLK5W9UY4XYxxybjP/Mf8z1h0WfEd32vSf0zXZUw2pp4HMqp++kLiWv46RyG/FbQjLG7OHU2VznmuOEY9+UMYJJ/KN9+rx9Q4LPwrPiO77XpPSs1WScIq6dsgrKjvy4jRxOmwN9z1WkIyit2ceptqsadccFDiOUsXfNI5mIaWOcSxt3DS0nYWG2wWbhPudNer0qik6y6yZgVfTPeauq79paA1u5sb+tcq0IyXLMNVfTYl4cMFbmDK+KTVMj4a7RG4+Bl3DSLcNlWUJt7M1p1OnjBRlDLPVlHL2I09Rrqqzvo9JHd7m5NrHfgphGa5ZTU30ThiEMMbmzLmJVFSX01Z3UWloEe4sRxO3G6ShNvZk6fUaeEMThlkGXMsYpDUxvnru8ibfXHdx1CxAG/nb4KIwmnuy1+p00oNQhhnvzlgWIVErHUlX3LGtsWbi7r8bjipnGTezM9NdRBYsjlmcdgGPxbx1Yk8i5tvg4KvTZ3Oh36KWzhg2mMY82gpI5ay5cdDX6G3u8je3lxWrl0xyzhrod1jjX9CXB8UgrI+8ppA4cxwLT0IO4V42JlLap1PEkeoiy0TMhFIHFzWNMkhDWNBJJ4ADmVSTwTFNvCOX4hXVWP1JhpyY6NhGt3J3/U7qTyb8VyOTs2XB7UIV6OHVPeT4OjZayxT0EemFm5trkO73+0/ctYQUVseXfqJ3PMmXKuYAgBACAEA1xspQIgLqeAD+KIDpGomBY3KGBHSKUgRl11bgkD5IBweVVkEhOygDLuU7Ei3co2Aoeb2KnAHhVIFQAgBACAEAIAQENXSMlYWSNa9p4tcAQUayWjJxeUctzLk6bDZPTMNc4Nbu+Lc2bxO3zm+XJc8oOLzE9ajVx1C8K76M2WUMyx4lT6xZsrLCVnQ24jq08itq7OpHBqtO6ZdPp6FqV0HMUefsHqK2mbBTOay7h3mokamjlcefJc9kZOOEdejthVPrn9C5y3gsdFTMhjHqjxO5ucfWcfekIqKwjG62Vs3JlorGQIAQAgBACAQoAAQEMnFWQJVAANRsDXM2TIGMJHJWYBzieSjYD4wobQHKMgUIBUBFKN7qyYFhUMEigAgBACARACAEAIAIvxQGQwrJUdJiD6uKUsjeDeHYNu7c734X4DzWarUZZR2T1cralW1l9zWGMHda5ZxnOco4xUVON1QMrjDHrAjv4BY6RYe0FYQk3NnqaiqENLDbdnSVseWKgBACAEAIAQCIAQAgEQCoAQENTUsiYXyOa1o4ucQAFKTbwi0YuTwjA492rU0JLYGmUj5xOlnu5ldHgKKzY8Hp0+ypy3seDEYj2u1jz4NDB/0tv9bli9Rp48Js7I+zqI92Vh7TsQ/TH4N/BZvVw9IGv2PT/CSQdqeINN+9DvJzWlQtXD1gQ9Fp3/ACmmwftlfsKiJrh1YdJ+B2W0XRZw8fM5p+y4PyS/U6Nl3N1LWj5KQB/6N1g/3Dn7knVKPyPMv0llPmW3cv1mcwIAQCIAQAgBACAEAIDH9q9MX4XKQSO7LX7EjYHf7Vnb5WdugeL0LkXHNWHUxebuDNJJ4nQS37khLMUNXUo3SX5i5Ryj6FVVM5l198dha2kFxcbnnxUxr6W33I1Gq8WuMMcGuBVzjFQAgBACAEAIBCgBACAEAICqzHj8NFCZJT+q0W1PPRoWldbm8I2o087pdMT5/wA5Z2nrpDd1owfDGPVbvsT1d5pbqo1e7Vz6s+jo08KI4jz3Mo5xPHdebKTk8yZsIqkAgBACAmpap8bg5jiCDcEEix6hbVXzr447Fs7YfB2ns87TGzaYKxwD9gyU7B3IB/n5rui42rMOex42s9n/AM9X6HUgVmeQKgEQAgBACAEAIAQGd7Q/7rqv2ZWdvlZ1aL8eJhsln+ow/v8A8x6rV5EdWu/Hl9P2R6+zaslkxGva+R7hqNg5xIFpHDYHht0Sp5k8jWwjGitpeh09gsFseWOQAgBACAEAIBCgBACAEB58QrGQRPkkNmsBcT7FaMXJ4ReuDnJRXqfNudszy4hUucSQ0HSxnJrb7D29VF9v/wAa/qfT6eiNMOiP1My9tjZcM10vBoIqAEAIAQAgBAK11jcK0JOLyiTtHZNnsyWpKh1zwieTv+zJP1L01JXQ61z6/wCzyfaGjWPFrXzR1lZHjCIAQAgBACAEAICvzBhnpVLLAXae8aW6rXtfnZRJZWDWmzw5qXYpMCyW2np2RGUuLb3cAADdxdsPeqwhhYNr9T4tjnjkkyvlBtFU1EwkL+/N9JAGkFxcR57lRGHS2xfqnbCMMcGoWhyAgBACAEAIAQAgEQAgBAco7bswFjGUrDx8clveGg/atc+HU5+vCPZ9l082v6HIcPhLrhu7ybNHPfp5rHSV9ak87/8AZPYjwyzkydWgXMEn8DlR6VPiaM+ut/zIq6rC5o/Xje32tI+1ZvTWLjf5NFtvRnlLSOSylXKPKIEVCQQgEAIAQE1HUGN7XNNiCDccrG4K2otdc8kr8+D6dyPjnptFHIT4wNMn6zQLn37H3rvth0y24PmdZR4Nrj6ehfLI5gQAgBACAEAIChz3M5mG1LmEtcI3WcDYj2FUs8rOjSJO6KfcxmTcUmNDDeR52fuSSdpHAblUrfuo69ZBK+WF/wBgd2YVT34liAc97hqJsXEjaRw2B4bKK2+tltdCKoraXp/g6gtzygQAgBACAEAIAQAgEQAgPmTtExEz18zr7ayB7G+EfYp1zwo19lk+q08PDpjH8i67HsGE1UZXC7YRcfrE+H71zxl0Utrl7GOsn0V47nbHPAtc8dh5+xcWMHkEIkjkc9nhcWEB7SAdJIuAb+SupSjw2SpNcMp8SybRT+vC0Hqzwn6tlvHVWx9c/M2hq7YcP9TKYp2SxOuYJS3oHi4+LbLRamqT+8h+h1Q9ofHH9DE4xkCrgue7Lm/SZ4h9W618Cixfdyw+zOuF9U+GZeaBzDZwIsuayidfmRthkSxIBAFkJOydhNefloTwLWvHtB0u+1q9bzURl9Dyva0MxhP6HXVieKCAEAIAQAgBAeDHsNFVTSwFxaJGluocr81EllYNKrHXNSXoUuB5MZT07Iu8c7TfxbC93F3D3qsIYWDa7Uuybk1ySZaylHR1NRMyRzzMblpA8FyXEbcdykYJNsm/VStrjBrg0yucgIAQAgBACAEAIAQCIBk7rMcegJ+AUolcnybi79Uriedz8SSo9o/jfQ+wntsdg7GKbTRSP+lJb3NaPvJXPqdowj+X+WeVr37yX5GqzPgXpkIaJHQyMeJIZmetG8Ai4HMEEgjoVzxlg85rPBx7H4McwmSZ4lfNHL687WhwJ06Q5zbXY4AexdK6JrBi+qJ1Ds8x59bRRPMMjGhjW949zXd65vhe5tt7XHE2XPZBRZrB5RqFmXFQFPjWWqarBEsYv9Nuzh7wt69RZXw9uzNqtROvys5LnDs5mpbyQ3li4kgeJv6w+8Lfpru8uz7HpU6qNmz2ZhHNtsVzzhKDxI6iaoFms9n3re6KVcP+7B8HS+w1p9Ld+xf/AK2LtgsaVZ7/AOjh9pv/ANdfM7gsD54RACAEAIAQAgKDPsjm4bVFpIIjdYg2IVLG+l4OnSJO6KfcxOTK6X0GG8jzs/iSeEjlSvyo69akr5YX/YH9l8zjiWIXc47k7knhI4KKn77L65Jaev5f4Om63LpwjyBO8KnCAup3RRhAexx5qGAe+yJAa5/kVOAIxx6XTCA4SdVGASKAROk6KcASRwLSOoI+KlIlcnytmCmMczmn5rnNP7riFPtKOZRn3R9fnqSl3OvZfD4MHgLNi86iegd/6C8/Xz9/5I4oRjZqmp+h7Mu4nL3zWFxc11733ttxXBXNt4N9dpalW5JYaNeV0nhA0W4JkCg3QkUKUQcZxrteliL4DEWSxz2MthYxNk38Dtw4s2+tdEaE9zF2YOhZZzpTYgX9wTpaWtDn2brc4EljWnckAdFnOtx5LxnkyXaxgNLHG2YN0SPfY6eBFiSSOq7dK1anG3hLk9fQWSm3F8I5TVkXABuAAAs9W49SjB5SSPQkdg7DKE3nk5Naxg9p8R+5d1q6aoQPK9rTXTGH1OtrmPDBACAEAIAQCIDwY7hraqmlhcS0SNLS4cRfmoksrBpVY65qS9CowTJ0VPTsi1ufpB8WwvdxcTYe1RGKSwa3aiVk3JrkdlvKsNHUVE0cjnOmPiaSCGXJdbbzJ4qIwSbZN+pnZCMGtkaJzrLRLJykV97qwJC+xVcAeFAGvbzQEZvzVkBL9CpBLova6qSOcNlBBGBbldWAaj0UA4b2t4AYqsygeCY6geWr5w+9dbgr6en1R9J7NuVtPS+Y/sdRwajDaOGNwBAiYCD+qLrxLmp2Nnm2TfiOSPTS0EcZuxgaeoWXSlwRO6yfmY6SoDXtafnXsfMckzuUS2ySPbcWPNSQec0YD2uZZtr6gB6wI4fGyrgtnuesKxUr8Xw6mmYfSY4nt5941p+sqevp9RGHU8JFLlzKGHU8z56WNms23uXCPro1X038lbxXNciVDre6wYjtpxPVNHCD6jbn2u/2C6o/d6f85P8AsetoY9MHLuc4o4tTwOO6rpa/EsSO2PO59L9nuCeiULGuFnv+Uk9rgLD3AALu1FnXPY+b11/i3NrhbGlWJxggBACAEAIBEBn8/vIwyqIJB7t242KpZ5WdOjSd0cmJyVVP9Ah8buD+Z/SPVK/Kjr1qSvlhdv2Hdl0h/KWIXJO5PH/uOCirzsvrorwK3+X+DpwFyurg8gWVEBzm3CjIEhdyRoCukUJAjuSrbAVw8lABl+Sl4BMOCqCOzlOwDSeqbApc2YfDPTOjqXtY0+q8kDS7kRf7FpVNxeYnRprZ12KUEVWX8VG0L3teW7MkBu14Fre/yXjSjKubjP6HZbDPvpGgQwPNX0veNtfS4G7XdCOBVZRyiYvB5Y8TLPDO0sI+eASx3nccPeq9ePMWcM7xHvxmAC5lZ7jc/BT4kO48KfYio66SaS7G6YRfdwIc88rDkFEZOT/IlwUVvyV2cmvszjo3v7drXVbk8HpeynFN55PLlZhYXzO8MbGnUTsDYXTT1uUsL1Nfac4ySr9Ti+aMTNVVyy/ScbezkPgvSveZKC9NjWFfRFR7G77IsoGaQVMrfk4z4b/PeLWHmB9q7YQ8CvH8z/scftHUqqHhrl8ncQsT54EAIAQAgBAIUAIDw45h7amnkheS1sjS1zhxAPPdRJZWDSqx1zUl6FRgmUoIIGRte54aDZ1xvdxJO23NVjFRWDW7USsm5NcjsuZap6WoqJYXlz5T42lwOjcutYeZPFIxSbaJuvsshGMlsuDRq5ykcoVkB4UMC2UACFAIgCOCvsB1nKNgEbSEYJFABAZ2XMjxUSxNgc4Q6dbg4aiHC92s4kK8lGKTb5OuOlzBSzyebF6iKc0tQ1wcxsugg8nSDSLjk4HbfqokpKEki9MZQcoNbtfseOooIjXvDwAx9OZCRtpdE+2sdDpI+C54QV9PRP0f+jVzmqk1znH0PBT47URQsmcGugfKGR3v3zmONmv224b26KFp4RzDOWlk38GEpOPrjL7GppK6OUXY4H7R7QuGM4yWzOWUHHk9FlYoQ+hx3vobf2BR0onqZMArYIBwvxUA512rZj7uL0WE+N//AMlvmt5N9679LTJR8TGXwkejoaHJ+JL6GTyHkCaseHyAshBu55Fr+TL8T5rprpjT7095fsb6nVwoWM5kd9w+iZBG2ONoaxgAA9ipKTk8s+csm5y6pcnoVSoIBUAIAQAgEQAgM/2gOIwyqINvkncFSzys6dH+PH5mJyTM4UEPid8/mf0j1nX5UdWtX38v+9Beytx/KeIb8Sb/APlelfnkaa7+Hr+X+Dqq3PIBACAEAIBQgBACAEA2R4aCTsACSegHFBjOxhsWxunNRDUU7i9zi2KRrWP+UjcdnA2t4TvfpdaTq6oOMj1KaZqLhP5r5nhxujdJO4Unh8bH1LnbQXjIcCbcXi29uSpRao14s9eO5vVJKGbO2F3I2089e8HV8mA5j5tBY2SNxaXMjBNyDb1kU4adPHLJbhUvz/yerG8TjhqmBzHOio4u90tAt3jrsiG+wsNXxTS19UW3zJmcKpWQaT3k8fTkMPwqasf6TPana4eCGIAOsdw57uq5dZXp/LBb9w5xpj4cd+7ZYuw+qjv3U2sfReLn2Arz1CxcMp11vlFZhma5ZZTDoZ3reLH3Y7bpc7rqlptVGPVhNfkaWaeMY9Xp3LwT1h/+u3+LZZdF7/lOZun4hxpK94O8MXnu4haV0Wt+9sg7aI92eTCuz2nZIZqgmolJ1F0ltN+ob+K9h6h46Y7IW+0bZR6YbI2DGACwFgOAHBYZPPbzuxVABACAEAIAQAgBACA8WNUDKinkilJDHtIcQQCAedyoaTW5eqcoTUo8oqcEyvTQU7I43Oe1oNnlwOq7iSdtuJKrGKSwja6+dk3KS3YZcy/SU1RUSU79Ukh+Vbra7RuTaw3G5PFIxSbaJuvsnCMZLZcGjVzlBACAEAIBQgBACAEA17AQQdwRYjyKBc5MfPRyYeCGtdLS7+rvNTg9B85g+I80srV26eH/AGZ6MLI37N4l/ZnrgpYZaUxwuBjewt1tNydQ3dfruuLrlGzMuQ5SjPMlue6mhDGNYODWho9gFlnN9Usso3l5OWY6XVVdUMa75Nrhcg8XMaWsaT5Ekr3dOo10xb5Pd0leK02jf5WxQT07bkd4wBsjeYc3a9uh43Xk6mpwm8cPdHkamp12NFu5wAuSABzPALmw2YHJczzCerkqowTFGWNu3Zzg0We9hHQ8D5L6DTJwpVb5Z72mqcaOl+puMCzQ6ExxVbtTJAPR6sepIOTZPov5eaxcVPLjyuUePfpFPM6vTlf6NusDzAQAgBACAEAIBUAIAQCIAQGe7QTbDKq36MqlnlZ06NZuiYXJcjhQw7n5/M/pHqlXlR1638eX0/ZE3ZWf7TxD2n+a9VqfvMvrvwK/kv2OqroPIBACAEAIBQgBACAEAIBCEBmKnLcsUrpKF7Iw83kheCYifpNt6pPkrSULNp/qdsNVFpRtWcevqQVtDWGN7qiaKKJrS5/ch2twAuQHO9VIU0prCyzSNtXUlBNt9zD4DAGxagLd44v87E+G/usuu3nHY+kSxFI9slOCdQLmP+mwlrvZccVnt6rJVxUtpLIyamdILSzTSN+i550+8Dii6Y+WKRWNNcd4xRMIW6dNhptaw4WUZecmpLk6Nksc9BONTWeJl+OhxJFvYVjrG4SjfD1PK1ylXNWxZqsjVryyWnkcXPpX93rPFzSNUZPnpIHuV7cPE167nl62tKSmuJbmnWRxAgBSAUALoAQAgBAISgFQCoDw41RRz08kUxtG9pDze1h1vyUSSawzSqcoTTjyVWCZbpIqdjIjrYAdLtYOq7iSbjzJURiksI1uusnNyktwy7gtHBUVD6ZwMr3fLDXq0m5NrctyVEYxTbQuutnCMZrZcGiVzmBACAEAIAQCoAQAgBACAEBk+02sMeHvYOMzmxD947/UCt9Ovfz2O/2dX13r8jDSVhhaA6N1hpaC0tPkNlqo9Wdz6YPy1EPW1M/Wa4J4UiR/5Zg/SN+tPCkCGbHoQNtTv1Wn7UVMmDzx4rLDVRVIhIvqj0EjU/UPDfpvZWnRGyDryY31KyHSzqWUsHdTxvdKQZpnGSYjhc8GjyAsFyTknhLhHzGpvVrSjwuC9VDmBANe26nIIyw9VOSRGNJUvYgf3R6qMgeAqgjBKtgDTvzUgcCeqgDo33UNAoO0M/2ZVfsys7F7rOnR/jx+ZgsmD+ow/v8A8x6rT5Edet/Hl9P2PV2Vf3niHtP816pX5ma6/wDh6/kv2OqroPGBACAEAIAQAgFQAgBACAEBz7tNk11FHDy1OkI/V2H2rqo2jJnt+yI+aRm8Ujc58AA27zU7y0gkX96tBpJntoWtic6eHbwt1E9OFgpi0osD8RguG2A2e08PPdVjJgbjNMXwPawb7EAdQQVNcsS3BFjcZNK7q0BwPQtsVav8TYI65hFT3tPFJ9NjHfFoK4pLDaPjLI9MnHsetQUBAIUBE511ZEix8SEkAY7kUaIJVUDHsU5JIr2VgLHa+6MEzQFVkHjxqjimp5GT7RuaQ83tYczfkqvjcvXKUZpx5KnBMBo44GNhcHRgHS7XqvdxJN+e5KRUUsI1ttslNua3Fy7htDFUVDqVzTK53y4D9Rabk2ty3uqxUU3gtfZdKEVPhcGiVzlBACAEAIAQAgFCAEAIAQAgM3nDLArA17ZDFNEDofxFjuWuHRbVW9GzWUd2j1ktO8YymYTDqOtlj1sZFIA5zQdWgu0HTqsRwNley2mE+ls9x62qLw+yf6jKk1cUkcb6azpXaYwJGkOIF7XU1uqzLjLgutVVKLknwT1lFXxRukfShrWAlxMrNgOJ2VlGtvHUUjr6JSUU+SSkwmvlY1wZAwOAIJeTsdxsAsJ6iiLw8lZa+uLaPHHgk81f6FPOGgx6yY28Rb1d1vXZX4fiRQt1qjT4sV64OtUFI2GJkbfVY0Nb7GiwXJJ5eT5mc3OTk/U9CgqKgI5GkqUwKxtkBGz1lL4JHSMUZIHi9vNQCJ4PNXWAK2MqMoka9vVSiCQR9FGQUHaGP7Mqv2ZWVj91nTo/xo/MweTGf1GL9/8AmPWdT9xHXrX9/L6fsensqH9p4h7T/Ncoq88jTX/w9fyX7HVV0HjggBACAEAIAQAgFQAgBACA8eMSaaeZ3SN5+DSrQ8y+ZpT+JH5r9zN5KZbD6fzjBPtO5XHrH99I9DUv72R586N0+izfoaiMk9A46SfrW2gl70o90W0+6lDumWnaHJbDKnzZb4kBdVC+8WTk0Mc3xX5kmENtBEOjGf6QvLu87+ZrZ5n8ygphfMA8qf7QvS0/8L9Te1/+mvn/ALN+szyAQAgBACAY1ljdMgegBANe26lMDe681PUA7pR1AeAoB4sbghkp5W1FhE5pEhJsNPM3HBRLGNy9Tkppw5KrAsLoG08Yg0uiAOh2ouvdxJNyd97qsVFLY1ula5tzW5jezr5LGa+J3El9vO0hd9hCyr2saPQ1u+lraOqLoPHBACAEAIAQAgBAF0AqAEAICKrhEkb2Hg5rm/EWUxeGmWhLpkn2OS02KVFOw0hcIPRyWF1g6R7dR0FoOwBHPdbz09bm7Ocn0kKKrfvnvkrscnc+F+qWpO1/G14Y624G7bBbUqMZLCR01wpUvdx+pts71JdgrOZlEAtzJdpWdMcW/I8LRJLVfLJj5Kd0FnSx1MHC0utxA9ulxt7wpUoyyk0/yPbjOmzKWGXvZmJJ6yoqHvdIGMbE2RwALt78vIcVN6jGtQSx+R5vtPorrjVH5nTVxniAgBACAEAIAQAgBACAEAIDLdptQGYXUX+c0NHtcbLO3ys69Cs3xKHIWDl2HQO38QcfcZHEKta91G+tad8v+9DQzYBSU1Y7EHv7txFnFzg2O5AbffmbK/TFPqOdX2TrVKWxo45A4AtIIIuCNwQeBCucr2eByAEAICKxG6sBurmgHudsmAOYdlDAkgPJSgMcTwQD4nbKGgJGdyj4BKoBRY/leKqc2S5jmZ6krLah5EHYj2rSNjSx6HVRqp1Jx5T5RT1uVq2ZpilrGGJ2z7RASFvMX4JDwoPqit/mdENbVD3ow3+Za5iy4KmkbAx3dmMsMbuIBZ6txzCRsxLLOajUeHZ1tZyVM2WK6pZ3dVUxiL5zYWEOeOhLuHuSCpg+qEdzqWsprfVXHf8AM1OEYXFSxNihbpY3l1J4knqqzm5PLOC22dk+qT3PaqmYIAQAgBACAEAIAQAgBACAzuN4jQzTCgqC175LERkG3Vu44FVl0vZnRVC2EfGhwi7o6VkMbY42hrGANa0cABwCngxlJybk/Uqsy4GyvpHwP2JsWu+i4eqUshlYNdPc6ZqaMJkrM8mHS+gV40BptFIeDb8Bc8WHkeXBYQm47SPR1WmjfHxqfqjqrHAgEG4PAjgV0Hj+uBUA2S/JSgRh2xViRvJSBdlBBIwbKrAzUbqfQka47qUBWW5oyB0Y3UPgEyqAQAgBACAEAIAQAgBACAEAIAQAgBACAyudc6Q4ewgEPncDojB4Hk53QLOc1E69LpJ3P8u5RdneWZO8diFbvNJdzGu4tDvnEcjyA5BVqg2+pnRrdSsKmvhG5fISV14PMB0nRQSVmZMvU+IxaJhZ49SQW1tPkenksp19SN9PqJ0yzEocmYFiVDU90+RktGAbEklw28OkHcb8r2WcIzi8eh06q7T2w6ksTLXGs/UdJUGCYyB4tqIYS0XFxv8A7K0rIp4ZlVobbYdceBGdoWHOsBUC52F2vG54clCtj3D0F6/lLPFcbp6SMSVEgY1xs0m5ubXsLeS1lNIwqpnY8QWWUv8AxBw7/EAfuv8AwVfHh3N/sGo+EvcRxaCCATyPDYzps/iDq9W1uqlzSWTCFU5y6Ircp2domG2/OB/C/wDBU8WPc3+waj4S4fjMHcekmRvcadXefNt1WnUunJzqqfX0Y3KN3aDhvKoH8L/wVFdHudP/AI/UfCXeH4tBNAZ2SNdEASX8gG+te/RW601lHPKmcJ9EluUzO0PDr/nA/hf+Cr40O5v9g1Hwl9hGOU9VEZYJA9jSQ4i4sQASDfyIRSTWUYW02Vy6ZLDKd/aFhwJHpDdttmv5e5V8WHc3Wg1DWektcEzDTVgcaeQP0EB1rgi/DYqynF8GN2nsqx1rGStqc/YfG9zHVDdTSWuADjYg2IuAodkVtk0WhvayonuwTM9LWOc2nlD3NALhYggHa+4UqafBS3TWVLM1g8uIZ3oIJXRSTtD2Gzm2cbHobBQ7Ip4bLw0d049UY7E2D5uo6uTu4Jg99idNnAkDiRcIrIt4TK26W2tdUlhCYvnCipZDHNM1rwAS2ziQDwvYI7IrZsV6W6yPVGOwzDM60NRK2KKdrnu9VtnC9t9rhFZFvCZM9HdCPVKOxPjWaqSjeGVEwY5w1BtnE2va+wSVkVyVq01tqzBZPJR57w+WRsbKhpc8hrRZwuTwFyFCsi/UvLRXxTbjwe/HMx01Hp9IlDNd9IIJJtx2CtKajyZ1aey3yLJWR9oOHOIAqG3JAF2vG54b2VfFh3NXoL0s9Jb4zjtPRsa+okbG1xs0m5ubX2A8lZyUeTGqidrxBZKb/iJhv+Jb/C/8FTxodzo/8fqPhPNWdp+HxjaR0h6MYftdYJ40O5aPs3UP0wWUGKvxDD3S0RMT3hwjMgtpcDa5tf4q6fUtjCVSpu6bN0uxn8rdnzYZPSK54nnvcA3cwH6XiF3H6lWFTzl8nTqNf1rorWIm4L9QW6WDzyAtV8gaoAqEEsLz1VWgQYlgVNUbzQRyHq5oJ24b8Vk4pmld04eVtFQ3JOHhwIpYrggjY8Qb9VXw454Oj7Xd8TLLFcHgqWBk8TZGtN2hw4G1rhayimtzGu2dcsxeCjdkrD7/AJrH9f4qirh2N/td3xMvcUwyGWHuZI2uiAbZhHhGn1bexWcU0c0LZxl1J7lO3I+H2/NYvr/FZ+HHsdP2y/4mXM2FQ+j9x3be506e7t4bdLLXpXTg5/Fn4nXncpZMkYeB+axfX+KzjXHsdP2y/wCJl1QYXDFTGFkbWxEEFgHhId61/atFFLY5p2TlLqb3KKPJOH/4WP6/xWTrj2On7Zf8TNDg+EQU0RjgjbGxxJc1o2JIAJPuAVoxSRzW2znLMnllK/JOHkk+ixbkngevtVOiOeDdau5LHUy3wPBKela4U8TY9R8WnnbhdXjFLgxuunZjqeStqsl0D3uc6liLnElxsdydyeKhwj2NYau5RwpM92B5fpaVznU8LIy4AOLQbkA8N1MYpGd99liSk8nlxLKNDNK6SSmjc9xu5xBuTbibFVlCLfBpXqroxSjJ4JcGyzSU0neQQMjfYjUAb2PEbqYwinsit2otmsSlkTGcr0dRL3k0Eb3kAFxBuQOF7JKEXyhVqLYRxGWBmFZUooJRJFTxse2+lwBuL9LlFCKfAs1NsotOTwT45l2lqnNfPCyRwFg5w3txtskop8kUX2QWIvB5KLJ1BHI17KaMOaQWmx2I4HioUI9jSequaacmWGO4FT1Wn0iJkmm+nUOF+KtKKa3Mqbp1t9LwVcWScPDgRSxXBBGx4j3qnRHsbPV3fEy3xrB4KpgZPE2RrTcBw4G1rhXlFNbnPTbOuWYvBTf0Gw7/AAsXwP4qnhx7HT9sv+JnqoMn0EZu2lhB6lt/tUqEV6GdmquksOTLlwDAA0BoHAAAAfBapHM23uzzk3WiA+JASID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20100" y="3505201"/>
            <a:ext cx="3847900" cy="2897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03323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1850" y="3429000"/>
            <a:ext cx="10515600" cy="2743200"/>
          </a:xfrm>
        </p:spPr>
        <p:txBody>
          <a:bodyPr>
            <a:noAutofit/>
          </a:bodyPr>
          <a:lstStyle/>
          <a:p>
            <a:r>
              <a:rPr lang="en-US" altLang="zh-TW" sz="9600" dirty="0" smtClean="0"/>
              <a:t>Thank you!</a:t>
            </a:r>
            <a:br>
              <a:rPr lang="en-US" altLang="zh-TW" sz="9600" dirty="0" smtClean="0"/>
            </a:br>
            <a:r>
              <a:rPr lang="en-US" altLang="zh-CN" sz="9600" b="1" dirty="0" smtClean="0">
                <a:solidFill>
                  <a:srgbClr val="FF0000"/>
                </a:solidFill>
              </a:rPr>
              <a:t>Q &amp; A</a:t>
            </a:r>
            <a:r>
              <a:rPr lang="en-US" altLang="zh-TW" sz="9600" dirty="0" smtClean="0"/>
              <a:t/>
            </a:r>
            <a:br>
              <a:rPr lang="en-US" altLang="zh-TW" sz="9600" dirty="0" smtClean="0"/>
            </a:br>
            <a:endParaRPr lang="zh-TW" sz="9600" dirty="0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/>
          </a:p>
        </p:txBody>
      </p:sp>
    </p:spTree>
    <p:extLst>
      <p:ext uri="{BB962C8B-B14F-4D97-AF65-F5344CB8AC3E}">
        <p14:creationId xmlns:p14="http://schemas.microsoft.com/office/powerpoint/2010/main" val="25622469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8200" y="560231"/>
            <a:ext cx="9829800" cy="1143000"/>
          </a:xfrm>
        </p:spPr>
        <p:txBody>
          <a:bodyPr>
            <a:normAutofit fontScale="90000"/>
          </a:bodyPr>
          <a:lstStyle/>
          <a:p>
            <a:r>
              <a:rPr lang="en-US" altLang="zh-TW" sz="4400" b="1" dirty="0" smtClean="0"/>
              <a:t>A brief history of Taiwan - The free china</a:t>
            </a:r>
            <a:endParaRPr lang="zh-TW" altLang="en-US" sz="4400" b="1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524000" y="2163650"/>
            <a:ext cx="9144000" cy="4008549"/>
          </a:xfrm>
        </p:spPr>
        <p:txBody>
          <a:bodyPr>
            <a:normAutofit/>
          </a:bodyPr>
          <a:lstStyle/>
          <a:p>
            <a:r>
              <a:rPr lang="en-US" altLang="zh-TW" sz="3600" dirty="0" smtClean="0"/>
              <a:t>1624 – The Dutch </a:t>
            </a:r>
          </a:p>
          <a:p>
            <a:r>
              <a:rPr lang="en-US" altLang="zh-TW" sz="3600" dirty="0" smtClean="0"/>
              <a:t>1662 – Ming Dynasty / Cheng Cheng-Gong</a:t>
            </a:r>
          </a:p>
          <a:p>
            <a:r>
              <a:rPr lang="en-US" altLang="zh-TW" sz="3600" dirty="0" smtClean="0"/>
              <a:t>1895 – Japanese</a:t>
            </a:r>
          </a:p>
          <a:p>
            <a:r>
              <a:rPr lang="en-US" altLang="zh-TW" sz="3600" dirty="0" smtClean="0"/>
              <a:t>1945 – Nationalist (KMT) / Chiang Kai-Shek</a:t>
            </a:r>
            <a:endParaRPr lang="zh-TW" altLang="en-US" sz="3600" dirty="0"/>
          </a:p>
        </p:txBody>
      </p:sp>
    </p:spTree>
    <p:extLst>
      <p:ext uri="{BB962C8B-B14F-4D97-AF65-F5344CB8AC3E}">
        <p14:creationId xmlns:p14="http://schemas.microsoft.com/office/powerpoint/2010/main" val="4808301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959428" y="560231"/>
            <a:ext cx="8708571" cy="1143000"/>
          </a:xfrm>
        </p:spPr>
        <p:txBody>
          <a:bodyPr>
            <a:normAutofit/>
          </a:bodyPr>
          <a:lstStyle/>
          <a:p>
            <a:r>
              <a:rPr lang="en-US" altLang="zh-TW" sz="4400" b="1" dirty="0" smtClean="0"/>
              <a:t>religion</a:t>
            </a:r>
            <a:endParaRPr lang="zh-TW" altLang="en-US" sz="4400" b="1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326154" y="560232"/>
            <a:ext cx="4341845" cy="5611968"/>
          </a:xfrm>
        </p:spPr>
        <p:txBody>
          <a:bodyPr>
            <a:normAutofit/>
          </a:bodyPr>
          <a:lstStyle/>
          <a:p>
            <a:endParaRPr lang="zh-TW" altLang="en-US" sz="3600" dirty="0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07452" y="2163650"/>
            <a:ext cx="3787062" cy="3823949"/>
          </a:xfrm>
          <a:prstGeom prst="rect">
            <a:avLst/>
          </a:prstGeom>
        </p:spPr>
      </p:pic>
      <p:pic>
        <p:nvPicPr>
          <p:cNvPr id="5" name="圖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26154" y="259100"/>
            <a:ext cx="4707002" cy="62142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15878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8200" y="560231"/>
            <a:ext cx="9829800" cy="1143000"/>
          </a:xfrm>
        </p:spPr>
        <p:txBody>
          <a:bodyPr>
            <a:normAutofit/>
          </a:bodyPr>
          <a:lstStyle/>
          <a:p>
            <a:r>
              <a:rPr lang="en-US" altLang="zh-TW" sz="4400" b="1" dirty="0" smtClean="0"/>
              <a:t>Language</a:t>
            </a:r>
            <a:endParaRPr lang="zh-TW" altLang="en-US" sz="4400" b="1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721218" y="2163650"/>
            <a:ext cx="7431110" cy="4008549"/>
          </a:xfrm>
        </p:spPr>
        <p:txBody>
          <a:bodyPr>
            <a:normAutofit/>
          </a:bodyPr>
          <a:lstStyle/>
          <a:p>
            <a:r>
              <a:rPr lang="en-US" altLang="zh-TW" sz="3600" dirty="0" smtClean="0"/>
              <a:t>Official Language: Mandarin Chinese</a:t>
            </a:r>
          </a:p>
          <a:p>
            <a:r>
              <a:rPr lang="en-US" altLang="zh-TW" sz="3600" dirty="0" smtClean="0"/>
              <a:t>Dialects: </a:t>
            </a:r>
          </a:p>
          <a:p>
            <a:pPr marL="45720" indent="0">
              <a:buNone/>
            </a:pPr>
            <a:r>
              <a:rPr lang="en-US" altLang="zh-TW" sz="3600" dirty="0"/>
              <a:t> </a:t>
            </a:r>
            <a:r>
              <a:rPr lang="en-US" altLang="zh-TW" sz="3600" dirty="0" smtClean="0"/>
              <a:t> Taiwanese mainly and </a:t>
            </a:r>
          </a:p>
          <a:p>
            <a:pPr marL="45720" indent="0">
              <a:buNone/>
            </a:pPr>
            <a:r>
              <a:rPr lang="en-US" altLang="zh-TW" sz="3600" dirty="0"/>
              <a:t> </a:t>
            </a:r>
            <a:r>
              <a:rPr lang="en-US" altLang="zh-TW" sz="3600" dirty="0" smtClean="0"/>
              <a:t> some Hakka language</a:t>
            </a:r>
          </a:p>
          <a:p>
            <a:endParaRPr lang="zh-TW" altLang="en-US" sz="3600" dirty="0"/>
          </a:p>
        </p:txBody>
      </p:sp>
      <p:pic>
        <p:nvPicPr>
          <p:cNvPr id="1028" name="Picture 4" descr="http://dirir285j64ux.cloudfront.net/sites/default/files/LanguagePartners5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4252" y="3494468"/>
            <a:ext cx="5715000" cy="2552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347890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8200" y="560231"/>
            <a:ext cx="9829800" cy="1143000"/>
          </a:xfrm>
        </p:spPr>
        <p:txBody>
          <a:bodyPr>
            <a:normAutofit/>
          </a:bodyPr>
          <a:lstStyle/>
          <a:p>
            <a:r>
              <a:rPr lang="en-US" altLang="zh-TW" sz="4400" b="1" dirty="0" smtClean="0"/>
              <a:t>Popular sports</a:t>
            </a:r>
            <a:endParaRPr lang="zh-TW" altLang="en-US" sz="4400" b="1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524000" y="2163650"/>
            <a:ext cx="9144000" cy="4008549"/>
          </a:xfrm>
        </p:spPr>
        <p:txBody>
          <a:bodyPr>
            <a:normAutofit lnSpcReduction="10000"/>
          </a:bodyPr>
          <a:lstStyle/>
          <a:p>
            <a:r>
              <a:rPr lang="en-US" altLang="zh-TW" sz="3600" dirty="0" smtClean="0"/>
              <a:t>Badminton</a:t>
            </a:r>
          </a:p>
          <a:p>
            <a:r>
              <a:rPr lang="en-US" altLang="zh-TW" sz="3600" dirty="0" smtClean="0"/>
              <a:t>Baseball</a:t>
            </a:r>
          </a:p>
          <a:p>
            <a:r>
              <a:rPr lang="en-US" altLang="zh-TW" sz="3600" dirty="0" smtClean="0"/>
              <a:t>Basketball</a:t>
            </a:r>
          </a:p>
          <a:p>
            <a:r>
              <a:rPr lang="en-US" altLang="zh-TW" sz="3600" dirty="0" smtClean="0"/>
              <a:t>Martial arts</a:t>
            </a:r>
          </a:p>
          <a:p>
            <a:r>
              <a:rPr lang="en-US" altLang="zh-TW" sz="3600" dirty="0" smtClean="0"/>
              <a:t>Table tennis</a:t>
            </a:r>
          </a:p>
          <a:p>
            <a:r>
              <a:rPr lang="en-US" altLang="zh-TW" sz="3600" dirty="0" smtClean="0"/>
              <a:t>Volleyball…</a:t>
            </a:r>
            <a:endParaRPr lang="zh-TW" altLang="en-US" sz="3600" dirty="0"/>
          </a:p>
        </p:txBody>
      </p:sp>
      <p:pic>
        <p:nvPicPr>
          <p:cNvPr id="2050" name="Picture 2" descr="http://www.teamsideline.com/Assets/267/sport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5750" y="2266682"/>
            <a:ext cx="6566879" cy="33824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237742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8200" y="560231"/>
            <a:ext cx="9829800" cy="1143000"/>
          </a:xfrm>
        </p:spPr>
        <p:txBody>
          <a:bodyPr>
            <a:normAutofit/>
          </a:bodyPr>
          <a:lstStyle/>
          <a:p>
            <a:r>
              <a:rPr lang="en-US" altLang="zh-TW" sz="4400" b="1" dirty="0" smtClean="0"/>
              <a:t>Recreation</a:t>
            </a:r>
            <a:endParaRPr lang="zh-TW" altLang="en-US" sz="4400" b="1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838200" y="1954370"/>
            <a:ext cx="9144000" cy="4008549"/>
          </a:xfrm>
        </p:spPr>
        <p:txBody>
          <a:bodyPr>
            <a:normAutofit/>
          </a:bodyPr>
          <a:lstStyle/>
          <a:p>
            <a:r>
              <a:rPr lang="en-US" altLang="zh-TW" sz="3600" dirty="0" smtClean="0"/>
              <a:t>#1 Karaoke – KTV</a:t>
            </a:r>
          </a:p>
          <a:p>
            <a:r>
              <a:rPr lang="en-US" altLang="zh-TW" sz="3600" dirty="0" smtClean="0"/>
              <a:t>Playing ma-</a:t>
            </a:r>
            <a:r>
              <a:rPr lang="en-US" altLang="zh-TW" sz="3600" dirty="0" err="1" smtClean="0"/>
              <a:t>jiang</a:t>
            </a:r>
            <a:endParaRPr lang="en-US" altLang="zh-TW" sz="3600" dirty="0" smtClean="0"/>
          </a:p>
          <a:p>
            <a:r>
              <a:rPr lang="en-US" altLang="zh-TW" sz="3600" dirty="0" smtClean="0"/>
              <a:t>Watching television</a:t>
            </a:r>
          </a:p>
          <a:p>
            <a:r>
              <a:rPr lang="en-US" altLang="zh-TW" sz="3600" dirty="0" smtClean="0"/>
              <a:t>Hot springs</a:t>
            </a:r>
          </a:p>
          <a:p>
            <a:r>
              <a:rPr lang="en-US" altLang="zh-TW" sz="3600" dirty="0" smtClean="0"/>
              <a:t>Anime and Manga</a:t>
            </a:r>
            <a:endParaRPr lang="zh-TW" altLang="en-US" sz="3600" dirty="0"/>
          </a:p>
        </p:txBody>
      </p:sp>
      <p:pic>
        <p:nvPicPr>
          <p:cNvPr id="3074" name="Picture 2" descr="http://sosentertainmentdj.com/wp-content/uploads/2014/01/karaokeImage_19773060_ml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2567" y="1848118"/>
            <a:ext cx="4923285" cy="37284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472107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8200" y="315532"/>
            <a:ext cx="9829800" cy="1255691"/>
          </a:xfrm>
        </p:spPr>
        <p:txBody>
          <a:bodyPr>
            <a:normAutofit fontScale="90000"/>
          </a:bodyPr>
          <a:lstStyle/>
          <a:p>
            <a:r>
              <a:rPr lang="en-US" altLang="zh-TW" sz="4400" b="1" dirty="0" smtClean="0"/>
              <a:t>Convenience store culture</a:t>
            </a:r>
            <a:br>
              <a:rPr lang="en-US" altLang="zh-TW" sz="4400" b="1" dirty="0" smtClean="0"/>
            </a:br>
            <a:r>
              <a:rPr lang="en-US" altLang="zh-TW" sz="4400" b="1" dirty="0" smtClean="0">
                <a:solidFill>
                  <a:srgbClr val="FF0000"/>
                </a:solidFill>
              </a:rPr>
              <a:t>It’s great to have “Seven”!</a:t>
            </a:r>
            <a:endParaRPr lang="zh-TW" altLang="en-US" sz="4400" b="1" dirty="0">
              <a:solidFill>
                <a:srgbClr val="FF0000"/>
              </a:solidFill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931571" y="1777286"/>
            <a:ext cx="7516970" cy="4382036"/>
          </a:xfrm>
        </p:spPr>
        <p:txBody>
          <a:bodyPr>
            <a:normAutofit fontScale="92500" lnSpcReduction="20000"/>
          </a:bodyPr>
          <a:lstStyle/>
          <a:p>
            <a:r>
              <a:rPr lang="en-US" altLang="zh-TW" sz="3600" dirty="0" smtClean="0"/>
              <a:t>Nicknamed “Seven” in Taiwan.</a:t>
            </a:r>
          </a:p>
          <a:p>
            <a:r>
              <a:rPr lang="en-US" altLang="zh-TW" sz="3600" dirty="0" smtClean="0"/>
              <a:t>About 5000 stores, the world’s highest density of 7-Eleven per person.</a:t>
            </a:r>
          </a:p>
          <a:p>
            <a:r>
              <a:rPr lang="en-US" altLang="zh-TW" sz="3600" dirty="0" smtClean="0"/>
              <a:t>24 hours service and food including:</a:t>
            </a:r>
          </a:p>
          <a:p>
            <a:pPr marL="45720" indent="0">
              <a:buNone/>
            </a:pPr>
            <a:r>
              <a:rPr lang="en-US" altLang="zh-TW" sz="3600" dirty="0" smtClean="0"/>
              <a:t>  - Collection of the city parking fee</a:t>
            </a:r>
          </a:p>
          <a:p>
            <a:pPr marL="45720" indent="0">
              <a:buNone/>
            </a:pPr>
            <a:r>
              <a:rPr lang="en-US" altLang="zh-TW" sz="3600" dirty="0"/>
              <a:t> </a:t>
            </a:r>
            <a:r>
              <a:rPr lang="en-US" altLang="zh-TW" sz="3600" dirty="0" smtClean="0"/>
              <a:t> - Utility bills</a:t>
            </a:r>
          </a:p>
          <a:p>
            <a:pPr marL="45720" indent="0">
              <a:buNone/>
            </a:pPr>
            <a:r>
              <a:rPr lang="en-US" altLang="zh-TW" sz="3600" dirty="0"/>
              <a:t>  </a:t>
            </a:r>
            <a:r>
              <a:rPr lang="en-US" altLang="zh-TW" sz="3600" dirty="0" smtClean="0"/>
              <a:t>- Traffic violation fines and credit card  </a:t>
            </a:r>
          </a:p>
          <a:p>
            <a:pPr marL="45720" indent="0">
              <a:buNone/>
            </a:pPr>
            <a:r>
              <a:rPr lang="en-US" altLang="zh-TW" sz="3600" dirty="0"/>
              <a:t> </a:t>
            </a:r>
            <a:r>
              <a:rPr lang="en-US" altLang="zh-TW" sz="3600" dirty="0" smtClean="0"/>
              <a:t>    payment.</a:t>
            </a:r>
            <a:endParaRPr lang="zh-TW" altLang="en-US" sz="3600" dirty="0"/>
          </a:p>
        </p:txBody>
      </p:sp>
      <p:pic>
        <p:nvPicPr>
          <p:cNvPr id="4098" name="Picture 2" descr="https://lh5.ggpht.com/ybomDVOGzBDt2gaYXglRxICoKih95zFz_oPvRJSvZCDe5gXeKbib9rtOdV8sBSpmA6o=w30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1189" y="1919758"/>
            <a:ext cx="3592399" cy="35923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277116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48048" y="159244"/>
            <a:ext cx="9829800" cy="1143000"/>
          </a:xfrm>
        </p:spPr>
        <p:txBody>
          <a:bodyPr>
            <a:normAutofit/>
          </a:bodyPr>
          <a:lstStyle/>
          <a:p>
            <a:r>
              <a:rPr lang="en-US" altLang="zh-TW" sz="4400" b="1" dirty="0" smtClean="0"/>
              <a:t>Cram school culture</a:t>
            </a:r>
            <a:endParaRPr lang="zh-TW" altLang="en-US" sz="4400" b="1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78809" y="1893194"/>
            <a:ext cx="7156360" cy="4240368"/>
          </a:xfrm>
        </p:spPr>
        <p:txBody>
          <a:bodyPr>
            <a:normAutofit fontScale="92500"/>
          </a:bodyPr>
          <a:lstStyle/>
          <a:p>
            <a:pPr>
              <a:lnSpc>
                <a:spcPct val="110000"/>
              </a:lnSpc>
            </a:pPr>
            <a:r>
              <a:rPr lang="en-US" altLang="zh-TW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It’s called “</a:t>
            </a:r>
            <a:r>
              <a:rPr lang="en-US" altLang="zh-TW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Bushi</a:t>
            </a:r>
            <a:r>
              <a:rPr lang="en-US" altLang="zh-TW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Ban” in Taiwan.</a:t>
            </a:r>
          </a:p>
          <a:p>
            <a:pPr>
              <a:lnSpc>
                <a:spcPct val="110000"/>
              </a:lnSpc>
            </a:pPr>
            <a:r>
              <a:rPr lang="en-US" altLang="zh-TW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Nearly all students attend some sort of cram schools, whether for mathematics, computer skills, English, other foreign languages, or exam preparation (college, graduate school, TOFEL, GRE, GMAT, SAT, etc.</a:t>
            </a:r>
            <a:endParaRPr lang="zh-TW" alt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122" name="Picture 2" descr="http://www.lihpao.com/attachments/2012/11/18739_201211272242491O2L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5169" y="560231"/>
            <a:ext cx="4286250" cy="2762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http://fsv.money01.com.tw/cmstatic/notes/capture/302629/2015082117513300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1894" y="3742787"/>
            <a:ext cx="3619500" cy="2390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854626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Health Fitness 16x9">
  <a:themeElements>
    <a:clrScheme name="HealthFitness">
      <a:dk1>
        <a:srgbClr val="595959"/>
      </a:dk1>
      <a:lt1>
        <a:sysClr val="window" lastClr="FFFFFF"/>
      </a:lt1>
      <a:dk2>
        <a:srgbClr val="000000"/>
      </a:dk2>
      <a:lt2>
        <a:srgbClr val="DDDDDD"/>
      </a:lt2>
      <a:accent1>
        <a:srgbClr val="87A91B"/>
      </a:accent1>
      <a:accent2>
        <a:srgbClr val="FBCE11"/>
      </a:accent2>
      <a:accent3>
        <a:srgbClr val="446ED8"/>
      </a:accent3>
      <a:accent4>
        <a:srgbClr val="9D22E2"/>
      </a:accent4>
      <a:accent5>
        <a:srgbClr val="FE9E00"/>
      </a:accent5>
      <a:accent6>
        <a:srgbClr val="DF5327"/>
      </a:accent6>
      <a:hlink>
        <a:srgbClr val="446ED8"/>
      </a:hlink>
      <a:folHlink>
        <a:srgbClr val="828282"/>
      </a:folHlink>
    </a:clrScheme>
    <a:fontScheme name="Calibri Light">
      <a:majorFont>
        <a:latin typeface="Calibri Light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15_4109default" id="{E728D685-11FC-4812-BA85-57AC6F9C9F40}" vid="{BC4E008B-95FF-4815-904E-143A8EDFC1D4}"/>
    </a:ext>
  </a:extLst>
</a:theme>
</file>

<file path=ppt/theme/theme2.xml><?xml version="1.0" encoding="utf-8"?>
<a:theme xmlns:a="http://schemas.openxmlformats.org/drawingml/2006/main" name="Office Theme">
  <a:themeElements>
    <a:clrScheme name="HealthFitness">
      <a:dk1>
        <a:srgbClr val="595959"/>
      </a:dk1>
      <a:lt1>
        <a:sysClr val="window" lastClr="FFFFFF"/>
      </a:lt1>
      <a:dk2>
        <a:srgbClr val="000000"/>
      </a:dk2>
      <a:lt2>
        <a:srgbClr val="DDDDDD"/>
      </a:lt2>
      <a:accent1>
        <a:srgbClr val="87A91B"/>
      </a:accent1>
      <a:accent2>
        <a:srgbClr val="FBCE11"/>
      </a:accent2>
      <a:accent3>
        <a:srgbClr val="446ED8"/>
      </a:accent3>
      <a:accent4>
        <a:srgbClr val="9D22E2"/>
      </a:accent4>
      <a:accent5>
        <a:srgbClr val="FE9E00"/>
      </a:accent5>
      <a:accent6>
        <a:srgbClr val="DF5327"/>
      </a:accent6>
      <a:hlink>
        <a:srgbClr val="446ED8"/>
      </a:hlink>
      <a:folHlink>
        <a:srgbClr val="828282"/>
      </a:folHlink>
    </a:clrScheme>
    <a:fontScheme name="Calibri Light">
      <a:majorFont>
        <a:latin typeface="Calibri Light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HealthFitness">
      <a:dk1>
        <a:srgbClr val="595959"/>
      </a:dk1>
      <a:lt1>
        <a:sysClr val="window" lastClr="FFFFFF"/>
      </a:lt1>
      <a:dk2>
        <a:srgbClr val="000000"/>
      </a:dk2>
      <a:lt2>
        <a:srgbClr val="DDDDDD"/>
      </a:lt2>
      <a:accent1>
        <a:srgbClr val="87A91B"/>
      </a:accent1>
      <a:accent2>
        <a:srgbClr val="FBCE11"/>
      </a:accent2>
      <a:accent3>
        <a:srgbClr val="446ED8"/>
      </a:accent3>
      <a:accent4>
        <a:srgbClr val="9D22E2"/>
      </a:accent4>
      <a:accent5>
        <a:srgbClr val="FE9E00"/>
      </a:accent5>
      <a:accent6>
        <a:srgbClr val="DF5327"/>
      </a:accent6>
      <a:hlink>
        <a:srgbClr val="446ED8"/>
      </a:hlink>
      <a:folHlink>
        <a:srgbClr val="828282"/>
      </a:folHlink>
    </a:clrScheme>
    <a:fontScheme name="Calibri Light">
      <a:majorFont>
        <a:latin typeface="Calibri Light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FE382D75-6DC6-4908-8B05-64D061C4B191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健康和健身簡報 (寬螢幕)</Template>
  <TotalTime>0</TotalTime>
  <Words>991</Words>
  <Application>Microsoft Office PowerPoint</Application>
  <PresentationFormat>Custom</PresentationFormat>
  <Paragraphs>127</Paragraphs>
  <Slides>26</Slides>
  <Notes>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7" baseType="lpstr">
      <vt:lpstr>Health Fitness 16x9</vt:lpstr>
      <vt:lpstr>NTC Inbound 2015</vt:lpstr>
      <vt:lpstr>Nǐ hǎo </vt:lpstr>
      <vt:lpstr>A brief history of Taiwan - The free china</vt:lpstr>
      <vt:lpstr>religion</vt:lpstr>
      <vt:lpstr>Language</vt:lpstr>
      <vt:lpstr>Popular sports</vt:lpstr>
      <vt:lpstr>Recreation</vt:lpstr>
      <vt:lpstr>Convenience store culture It’s great to have “Seven”!</vt:lpstr>
      <vt:lpstr>Cram school culture</vt:lpstr>
      <vt:lpstr>SOME GENERAL DIFFERENCES BETWEEN TAIWANESE AND AMERICAN CULTURES. </vt:lpstr>
      <vt:lpstr>SOME GENERAL DIFFERENCES BETWEEN TAIWANESE AND AMERICAN CULTURES.</vt:lpstr>
      <vt:lpstr>SOME GENERAL DIFFERENCES BETWEEN TAIWANESE AND AMERICAN CULTURES.</vt:lpstr>
      <vt:lpstr>SOME GENERAL DIFFERENCES BETWEEN TAIWANESE AND AMERICAN CULTURES.</vt:lpstr>
      <vt:lpstr>Giving and Receiving Gifts</vt:lpstr>
      <vt:lpstr>Giving and Receiving Gifts</vt:lpstr>
      <vt:lpstr>Giving and Receiving Gifts</vt:lpstr>
      <vt:lpstr>at Home </vt:lpstr>
      <vt:lpstr>PowerPoint Presentation</vt:lpstr>
      <vt:lpstr>PowerPoint Presentation</vt:lpstr>
      <vt:lpstr>Do's and Don'ts </vt:lpstr>
      <vt:lpstr>Bathroom Issues</vt:lpstr>
      <vt:lpstr>Exchange Money?</vt:lpstr>
      <vt:lpstr>How about the Weather?</vt:lpstr>
      <vt:lpstr>good</vt:lpstr>
      <vt:lpstr>Thanks.                       /              you’re welcome.</vt:lpstr>
      <vt:lpstr>Thank you! Q &amp; A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2015-04-16T22:07:42Z</dcterms:created>
  <dcterms:modified xsi:type="dcterms:W3CDTF">2015-10-18T00:23:08Z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TC029223919991</vt:lpwstr>
  </property>
</Properties>
</file>